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notesMasterIdLst>
    <p:notesMasterId r:id="rId15"/>
  </p:notesMasterIdLst>
  <p:sldIdLst>
    <p:sldId id="469" r:id="rId2"/>
    <p:sldId id="478" r:id="rId3"/>
    <p:sldId id="479" r:id="rId4"/>
    <p:sldId id="475" r:id="rId5"/>
    <p:sldId id="480" r:id="rId6"/>
    <p:sldId id="481" r:id="rId7"/>
    <p:sldId id="482" r:id="rId8"/>
    <p:sldId id="483" r:id="rId9"/>
    <p:sldId id="488" r:id="rId10"/>
    <p:sldId id="489" r:id="rId11"/>
    <p:sldId id="486" r:id="rId12"/>
    <p:sldId id="487" r:id="rId13"/>
    <p:sldId id="474" r:id="rId1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EE"/>
    <a:srgbClr val="EEFEA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4492" autoAdjust="0"/>
  </p:normalViewPr>
  <p:slideViewPr>
    <p:cSldViewPr>
      <p:cViewPr>
        <p:scale>
          <a:sx n="110" d="100"/>
          <a:sy n="110" d="100"/>
        </p:scale>
        <p:origin x="-1110" y="-6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EC5CB-424E-4CB9-8BDB-D8722DC2BE0A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D0A60-0307-45F0-8A74-E5C9D39E1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136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0FBFBE-DF07-457C-9B50-9C5CF6959040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277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0FBFBE-DF07-457C-9B50-9C5CF6959040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277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339"/>
            <a:ext cx="9142858" cy="5142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339"/>
            <a:ext cx="9142858" cy="5142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" y="339"/>
            <a:ext cx="9142858" cy="51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3820953"/>
            <a:ext cx="6194066" cy="693917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2705120"/>
            <a:ext cx="7577814" cy="1102519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prstClr val="black"/>
                </a:solidFill>
              </a:rPr>
              <a:pPr/>
              <a:t>10/16/2019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832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69599"/>
            <a:ext cx="8229600" cy="85725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prstClr val="black"/>
                </a:solidFill>
              </a:rPr>
              <a:pPr/>
              <a:t>10/16/2019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795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69599"/>
            <a:ext cx="8229600" cy="85725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prstClr val="black"/>
                </a:solidFill>
              </a:rPr>
              <a:pPr/>
              <a:t>10/16/2019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487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prstClr val="black"/>
                </a:solidFill>
              </a:rPr>
              <a:pPr/>
              <a:t>10/16/2019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952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69599"/>
            <a:ext cx="8229600" cy="85725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prstClr val="black"/>
                </a:solidFill>
              </a:rPr>
              <a:pPr/>
              <a:t>10/16/2019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830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69599"/>
            <a:ext cx="8229600" cy="85725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prstClr val="black"/>
                </a:solidFill>
              </a:rPr>
              <a:pPr/>
              <a:t>10/16/2019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903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69599"/>
            <a:ext cx="8229600" cy="85725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prstClr val="black"/>
                </a:solidFill>
              </a:rPr>
              <a:pPr/>
              <a:t>10/16/2019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563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339"/>
            <a:ext cx="9142858" cy="5142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" y="339"/>
            <a:ext cx="9142858" cy="51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269599"/>
            <a:ext cx="8229600" cy="85725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prstClr val="black"/>
                </a:solidFill>
              </a:rPr>
              <a:pPr/>
              <a:t>10/16/2019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731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arhivro.donland.ru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marhivro.donland.ru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"/>
          <a:stretch>
            <a:fillRect/>
          </a:stretch>
        </p:blipFill>
        <p:spPr>
          <a:xfrm>
            <a:off x="0" y="1005576"/>
            <a:ext cx="9144000" cy="413792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0" y="2"/>
            <a:ext cx="85010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Публичные обсуждения правоприменительной практики</a:t>
            </a:r>
          </a:p>
          <a:p>
            <a:r>
              <a:rPr lang="ru-RU" sz="2000" b="1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 осуществлению </a:t>
            </a:r>
            <a:r>
              <a:rPr lang="ru-RU" sz="2000" b="1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регионального государственного контроля за соблюдением законодательства об архивном деле в Ростовской области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67744" y="1015665"/>
            <a:ext cx="67322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Обзор правоприменительной практики комитета по управлению архивным делом Ростовской области и ее результатах </a:t>
            </a:r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 </a:t>
            </a:r>
            <a:r>
              <a:rPr lang="ru-RU" sz="3200" b="1" dirty="0">
                <a:solidFill>
                  <a:schemeClr val="bg1"/>
                </a:solidFill>
              </a:rPr>
              <a:t>3 квартале 2019 г.</a:t>
            </a:r>
          </a:p>
        </p:txBody>
      </p:sp>
      <p:pic>
        <p:nvPicPr>
          <p:cNvPr id="12" name="Рисунок 11" descr="логотип комитета (1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72400" y="0"/>
            <a:ext cx="958077" cy="9115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95736" y="4227934"/>
            <a:ext cx="6934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i="1" dirty="0" smtClean="0">
                <a:solidFill>
                  <a:srgbClr val="F0F5FA"/>
                </a:solidFill>
                <a:latin typeface="Book Antiqua" pitchFamily="18" charset="0"/>
              </a:rPr>
              <a:t>Литвиненко О. А.,</a:t>
            </a:r>
          </a:p>
          <a:p>
            <a:pPr algn="r"/>
            <a:r>
              <a:rPr lang="ru-RU" sz="1600" b="1" i="1" dirty="0">
                <a:solidFill>
                  <a:srgbClr val="F0F5FA"/>
                </a:solidFill>
                <a:latin typeface="Book Antiqua" pitchFamily="18" charset="0"/>
              </a:rPr>
              <a:t>н</a:t>
            </a:r>
            <a:r>
              <a:rPr lang="ru-RU" sz="1600" b="1" i="1" dirty="0" smtClean="0">
                <a:solidFill>
                  <a:srgbClr val="F0F5FA"/>
                </a:solidFill>
                <a:latin typeface="Book Antiqua" pitchFamily="18" charset="0"/>
              </a:rPr>
              <a:t>ачальник отдела </a:t>
            </a:r>
          </a:p>
          <a:p>
            <a:pPr algn="r"/>
            <a:r>
              <a:rPr lang="ru-RU" sz="1600" b="1" i="1" dirty="0" smtClean="0">
                <a:solidFill>
                  <a:srgbClr val="F0F5FA"/>
                </a:solidFill>
                <a:latin typeface="Book Antiqua" pitchFamily="18" charset="0"/>
              </a:rPr>
              <a:t>комитета по управлению архивным делом Ростовской области</a:t>
            </a:r>
            <a:endParaRPr lang="ru-RU" sz="1600" b="1" i="1" dirty="0">
              <a:solidFill>
                <a:srgbClr val="F0F5FA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17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" y="-34794"/>
            <a:ext cx="9143999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31" y="1059582"/>
            <a:ext cx="9126019" cy="33944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Комитет, 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</a:rPr>
              <a:t>госархивы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</a:rPr>
              <a:t>мунархивы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algn="just">
              <a:buFontTx/>
              <a:buChar char="-"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более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8500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консультаций;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buFontTx/>
              <a:buChar char="-"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270 обследований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сохранности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архивных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документов;</a:t>
            </a:r>
          </a:p>
          <a:p>
            <a:pPr algn="just">
              <a:buFontTx/>
              <a:buChar char="-"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65 семинаров по вопросам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ДОУ и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сохранности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документов - участие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более 2000 представителей государственных органов,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ОМС и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организаций Ростовской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области.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23478"/>
            <a:ext cx="8229600" cy="648072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ПРОФИЛАКТИЧЕСКАЯ ДЕЯТЕЛЬНОСТЬ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41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" y="-34794"/>
            <a:ext cx="9143999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059582"/>
            <a:ext cx="8784976" cy="339447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- предупреждение нарушений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обязательных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требований, включая устранение причин, факторов и условий, способствующих возможному нарушению обязательных требований;</a:t>
            </a:r>
            <a:br>
              <a:rPr lang="ru-RU" sz="22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- снижение административных и финансовых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издержек;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2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- повышение прозрачности деятельности контрольного органа при осуществлении регионального государственного контроля за соблюдением законодательства об архивном деле;</a:t>
            </a:r>
            <a:br>
              <a:rPr lang="ru-RU" sz="22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- мотивация к добросовестному поведению подконтрольных субъектов и, как следствие, снижение уровня ущерба охраняемым законом ценностям;</a:t>
            </a:r>
            <a:br>
              <a:rPr lang="ru-RU" sz="22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- разъяснение подконтрольным субъектам обязательных требований.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7494"/>
            <a:ext cx="8229600" cy="64807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профилактических мероприятий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87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" y="-34794"/>
            <a:ext cx="9143999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9138" y="1131590"/>
            <a:ext cx="8856984" cy="33944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- формирование единого понимания обязательных требований в сфере архивного дела у всех участников контрольной деятельности;</a:t>
            </a:r>
          </a:p>
          <a:p>
            <a:pPr marL="0" indent="0">
              <a:buNone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- выявление причин, факторов и условий, способствующих нарушению обязательных требований;</a:t>
            </a:r>
          </a:p>
          <a:p>
            <a:pPr marL="0" indent="0">
              <a:buNone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- формирование позитивной ответственности за свое поведение подконтрольных субъектов, поддержание мотивации к добросовестному поведению;</a:t>
            </a:r>
          </a:p>
          <a:p>
            <a:pPr marL="0" indent="0">
              <a:buNone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- повышение уровня правовой грамотности подконтрольных субъектов, в том числе путем обеспечения доступности информации об обязательных требованиях законодательства в сфере архивного дела, и необходимых мерах по их исполнению</a:t>
            </a:r>
            <a:r>
              <a:rPr lang="ru-RU" sz="2400" dirty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7494"/>
            <a:ext cx="8229600" cy="64807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профилактических мероприятий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90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"/>
          <a:stretch>
            <a:fillRect/>
          </a:stretch>
        </p:blipFill>
        <p:spPr>
          <a:xfrm>
            <a:off x="0" y="1005576"/>
            <a:ext cx="9144000" cy="413792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-108520" y="17255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Публичные обсуждения правоприменительной практики</a:t>
            </a:r>
          </a:p>
          <a:p>
            <a:pPr algn="ctr"/>
            <a:r>
              <a:rPr lang="ru-RU" sz="2000" b="1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по осуществлению регионального государственного контроля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000" b="1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соблюдением законодательства об архивном деле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Ростовской области</a:t>
            </a:r>
          </a:p>
        </p:txBody>
      </p:sp>
      <p:pic>
        <p:nvPicPr>
          <p:cNvPr id="12" name="Рисунок 11" descr="логотип комитета (1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72400" y="1"/>
            <a:ext cx="971600" cy="9621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00367" y="1768074"/>
            <a:ext cx="4225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32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173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0" y="1176411"/>
            <a:ext cx="8856985" cy="3967089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Ростовской области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ноября 2018 г. №741 «Об утверждении Положения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осуществлении регионального государственного контроля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соблюдением законодательства об архивном деле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Ростовской области»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Административный регламент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исполнения государственной функции «Осуществление регионального государственного контроля за соблюдением законодательства об архивном деле в Ростовской области»,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постановлением комитета от 20 декабря 2018 г. № 6.</a:t>
            </a:r>
          </a:p>
        </p:txBody>
      </p:sp>
    </p:spTree>
    <p:extLst>
      <p:ext uri="{BB962C8B-B14F-4D97-AF65-F5344CB8AC3E}">
        <p14:creationId xmlns:p14="http://schemas.microsoft.com/office/powerpoint/2010/main" val="391123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0" y="1347614"/>
            <a:ext cx="8784976" cy="18273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/>
              <a:t>Утвержденный (согласованный) </a:t>
            </a:r>
            <a:r>
              <a:rPr lang="ru-RU" sz="3200" b="1" dirty="0" smtClean="0"/>
              <a:t>ежегодный </a:t>
            </a:r>
            <a:r>
              <a:rPr lang="ru-RU" sz="3200" b="1" dirty="0"/>
              <a:t>план проведения плановых проверок </a:t>
            </a:r>
            <a:r>
              <a:rPr lang="ru-RU" sz="3200" b="1" dirty="0" smtClean="0"/>
              <a:t>размещен </a:t>
            </a:r>
            <a:r>
              <a:rPr lang="ru-RU" sz="3200" b="1" dirty="0"/>
              <a:t>на официальном сайте комитета в информационно-телекоммуникационной сети «Интернет» - </a:t>
            </a:r>
            <a:r>
              <a:rPr lang="ru-RU" sz="3200" b="1" u="sng" dirty="0">
                <a:hlinkClick r:id="rId3"/>
              </a:rPr>
              <a:t>https://comarhivro.donland.ru</a:t>
            </a:r>
            <a:r>
              <a:rPr lang="ru-RU" sz="32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221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1" t="3858" r="19034" b="24025"/>
          <a:stretch/>
        </p:blipFill>
        <p:spPr bwMode="auto">
          <a:xfrm>
            <a:off x="26336" y="51470"/>
            <a:ext cx="9014341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699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0" y="1347614"/>
            <a:ext cx="8784976" cy="18273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П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лан на 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2019 год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– 15 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проверочных мероприятий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в отношении ОМС 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(27 % )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План проверок 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на 2020 год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14 </a:t>
            </a:r>
            <a:endParaRPr lang="ru-RU" sz="4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(25 %)</a:t>
            </a:r>
          </a:p>
        </p:txBody>
      </p:sp>
    </p:spTree>
    <p:extLst>
      <p:ext uri="{BB962C8B-B14F-4D97-AF65-F5344CB8AC3E}">
        <p14:creationId xmlns:p14="http://schemas.microsoft.com/office/powerpoint/2010/main" val="14959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0" y="1347614"/>
            <a:ext cx="8784976" cy="182738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О проведении плановой проверки подконтрольный субъект уведомляется не позднее, чем за 3 рабочих дня до начала ее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проведения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33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203598"/>
            <a:ext cx="8784976" cy="18273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dirty="0"/>
              <a:t>П</a:t>
            </a:r>
            <a:r>
              <a:rPr lang="ru-RU" sz="4400" b="1" dirty="0" smtClean="0"/>
              <a:t>о </a:t>
            </a:r>
            <a:r>
              <a:rPr lang="ru-RU" sz="4400" b="1" dirty="0">
                <a:solidFill>
                  <a:schemeClr val="tx2">
                    <a:lumMod val="50000"/>
                  </a:schemeClr>
                </a:solidFill>
              </a:rPr>
              <a:t>результатам</a:t>
            </a:r>
            <a:r>
              <a:rPr lang="ru-RU" sz="4400" b="1" dirty="0"/>
              <a:t> проверки </a:t>
            </a:r>
            <a:r>
              <a:rPr lang="ru-RU" sz="4400" b="1" dirty="0" smtClean="0"/>
              <a:t>- акт в 2-х </a:t>
            </a:r>
            <a:r>
              <a:rPr lang="ru-RU" sz="4400" b="1" dirty="0"/>
              <a:t>экземплярах. Один экземпляр </a:t>
            </a:r>
            <a:r>
              <a:rPr lang="ru-RU" sz="4400" b="1" dirty="0" smtClean="0"/>
              <a:t>– руководителю под </a:t>
            </a:r>
            <a:r>
              <a:rPr lang="ru-RU" sz="4400" b="1" dirty="0"/>
              <a:t>расписку об ознакомлении либо об отказе в ознакомлении с актом проверки.</a:t>
            </a:r>
          </a:p>
        </p:txBody>
      </p:sp>
    </p:spTree>
    <p:extLst>
      <p:ext uri="{BB962C8B-B14F-4D97-AF65-F5344CB8AC3E}">
        <p14:creationId xmlns:p14="http://schemas.microsoft.com/office/powerpoint/2010/main" val="273872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3648" y="51470"/>
            <a:ext cx="7344816" cy="7670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u="sng" dirty="0" smtClean="0">
                <a:hlinkClick r:id="rId3"/>
              </a:rPr>
              <a:t>https</a:t>
            </a:r>
            <a:r>
              <a:rPr lang="ru-RU" sz="4000" u="sng" dirty="0">
                <a:hlinkClick r:id="rId3"/>
              </a:rPr>
              <a:t>://</a:t>
            </a:r>
            <a:r>
              <a:rPr lang="ru-RU" sz="4000" u="sng" dirty="0" smtClean="0">
                <a:hlinkClick r:id="rId3"/>
              </a:rPr>
              <a:t>comarhivro.donland.ru</a:t>
            </a:r>
            <a:endParaRPr lang="ru-RU" sz="4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9" t="14758" r="33727" b="41719"/>
          <a:stretch/>
        </p:blipFill>
        <p:spPr bwMode="auto">
          <a:xfrm>
            <a:off x="1907704" y="616790"/>
            <a:ext cx="5684807" cy="4477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234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" y="-34794"/>
            <a:ext cx="9143999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9138" y="1131590"/>
            <a:ext cx="8856984" cy="33944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3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Несоблюдение </a:t>
            </a:r>
            <a:r>
              <a:rPr lang="ru-RU" sz="23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противопожарного режима: отсутствуют </a:t>
            </a:r>
            <a:r>
              <a:rPr lang="ru-RU" sz="23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пожарная сигнализация</a:t>
            </a:r>
            <a:r>
              <a:rPr lang="ru-RU" sz="23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огнетушители, скрытая электропроводка, лампы </a:t>
            </a:r>
            <a:r>
              <a:rPr lang="ru-RU" sz="23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закрытого исполнения</a:t>
            </a:r>
            <a:r>
              <a:rPr lang="ru-RU" sz="23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система противопожарного водоснабжения </a:t>
            </a:r>
            <a:endParaRPr lang="ru-RU" sz="23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3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Несоблюдение </a:t>
            </a:r>
            <a:r>
              <a:rPr lang="ru-RU" sz="23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охранного режима: </a:t>
            </a:r>
            <a:endParaRPr lang="ru-RU" sz="23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3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отсутствуют </a:t>
            </a:r>
            <a:r>
              <a:rPr lang="ru-RU" sz="23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охранная </a:t>
            </a:r>
            <a:r>
              <a:rPr lang="ru-RU" sz="23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сигнализация или </a:t>
            </a:r>
            <a:r>
              <a:rPr lang="ru-RU" sz="23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сторожевая охрана, технически укрепленные двери </a:t>
            </a:r>
            <a:endParaRPr lang="ru-RU" sz="23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3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3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деревянных стеллажей, </a:t>
            </a:r>
            <a:r>
              <a:rPr lang="ru-RU" sz="23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необработанных огнезащитными составами.</a:t>
            </a:r>
            <a:endParaRPr lang="ru-RU" sz="23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3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Архивные документы не </a:t>
            </a:r>
            <a:r>
              <a:rPr lang="ru-RU" sz="2300" b="1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закартонированы</a:t>
            </a:r>
            <a:r>
              <a:rPr lang="ru-RU" sz="23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3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7494"/>
            <a:ext cx="7848872" cy="64807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типовых нарушений обязательных</a:t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 в области архивного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8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sig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2980</TotalTime>
  <Words>432</Words>
  <Application>Microsoft Office PowerPoint</Application>
  <PresentationFormat>Экран (16:9)</PresentationFormat>
  <Paragraphs>44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1_DesignTemplate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Перечень типовых нарушений обязательных требований в области архивного дела</vt:lpstr>
      <vt:lpstr>ПРОФИЛАКТИЧЕСКАЯ ДЕЯТЕЛЬНОСТЬ</vt:lpstr>
      <vt:lpstr>Цели проведения  профилактических мероприятий</vt:lpstr>
      <vt:lpstr>Результат профилактических мероприятий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user22</dc:creator>
  <cp:lastModifiedBy>user52</cp:lastModifiedBy>
  <cp:revision>257</cp:revision>
  <dcterms:created xsi:type="dcterms:W3CDTF">2017-02-08T11:16:02Z</dcterms:created>
  <dcterms:modified xsi:type="dcterms:W3CDTF">2019-10-16T15:54:11Z</dcterms:modified>
</cp:coreProperties>
</file>