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338" r:id="rId3"/>
    <p:sldId id="339" r:id="rId4"/>
    <p:sldId id="362" r:id="rId5"/>
    <p:sldId id="341" r:id="rId6"/>
    <p:sldId id="376" r:id="rId7"/>
    <p:sldId id="378" r:id="rId8"/>
    <p:sldId id="377" r:id="rId9"/>
    <p:sldId id="379" r:id="rId10"/>
    <p:sldId id="356" r:id="rId11"/>
    <p:sldId id="375" r:id="rId12"/>
    <p:sldId id="380" r:id="rId13"/>
    <p:sldId id="373" r:id="rId14"/>
    <p:sldId id="321" r:id="rId15"/>
    <p:sldId id="33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EE"/>
    <a:srgbClr val="E9F1F5"/>
    <a:srgbClr val="E9E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9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4575E-14F2-4EE3-ACCE-E93871897FC7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F5483-C56E-4972-A0E1-92677A43A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52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F5483-C56E-4972-A0E1-92677A43AE3B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68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garantf1://71083090.0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aritety.rusarchives.ru/dokumenty/generalnyy-reglamen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9" t="8127" r="3870" b="2806"/>
          <a:stretch/>
        </p:blipFill>
        <p:spPr>
          <a:xfrm>
            <a:off x="107504" y="116632"/>
            <a:ext cx="8928992" cy="66247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28662" y="2643182"/>
            <a:ext cx="7416824" cy="132343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О составлении инструкции по делопроизводству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6182" y="5877272"/>
            <a:ext cx="5034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комитета 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Оксана  Александровна Литвиненко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6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88923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404664"/>
            <a:ext cx="70065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инструкции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9798" y="1916832"/>
            <a:ext cx="756084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Сводная </a:t>
            </a:r>
            <a:r>
              <a:rPr lang="ru-RU" sz="3200" dirty="0"/>
              <a:t>номенклатура дел </a:t>
            </a:r>
            <a:r>
              <a:rPr lang="ru-RU" sz="3200" b="1" dirty="0" smtClean="0"/>
              <a:t>источника </a:t>
            </a:r>
            <a:r>
              <a:rPr lang="ru-RU" sz="3200" dirty="0"/>
              <a:t>подписывается </a:t>
            </a:r>
            <a:r>
              <a:rPr lang="ru-RU" sz="3200" b="1" dirty="0" smtClean="0"/>
              <a:t>должностным лицом, ответственным за ведение делопроизводство</a:t>
            </a:r>
            <a:r>
              <a:rPr lang="ru-RU" sz="3200" dirty="0" smtClean="0"/>
              <a:t>, </a:t>
            </a:r>
            <a:r>
              <a:rPr lang="ru-RU" sz="3200" dirty="0"/>
              <a:t>согласовывается с </a:t>
            </a:r>
            <a:r>
              <a:rPr lang="ru-RU" sz="3200" dirty="0" smtClean="0">
                <a:solidFill>
                  <a:srgbClr val="FF0000"/>
                </a:solidFill>
              </a:rPr>
              <a:t>экспертной комиссией </a:t>
            </a:r>
            <a:r>
              <a:rPr lang="ru-RU" sz="3200" b="1" dirty="0" smtClean="0">
                <a:solidFill>
                  <a:srgbClr val="FF0000"/>
                </a:solidFill>
              </a:rPr>
              <a:t>источника </a:t>
            </a:r>
            <a:r>
              <a:rPr lang="ru-RU" sz="3200" dirty="0" smtClean="0">
                <a:solidFill>
                  <a:srgbClr val="FF0000"/>
                </a:solidFill>
              </a:rPr>
              <a:t>и </a:t>
            </a:r>
            <a:r>
              <a:rPr lang="ru-RU" sz="3200" dirty="0" smtClean="0"/>
              <a:t>архивным </a:t>
            </a:r>
            <a:r>
              <a:rPr lang="ru-RU" sz="3200" dirty="0"/>
              <a:t>сектором </a:t>
            </a:r>
            <a:r>
              <a:rPr lang="ru-RU" sz="3200" dirty="0" smtClean="0"/>
              <a:t>администрации Октябрьского </a:t>
            </a:r>
            <a:r>
              <a:rPr lang="ru-RU" sz="3200" dirty="0" smtClean="0"/>
              <a:t>района, утверждается </a:t>
            </a:r>
            <a:r>
              <a:rPr lang="ru-RU" sz="3200" b="1" dirty="0" smtClean="0"/>
              <a:t>руководителем источника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2200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88923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404664"/>
            <a:ext cx="70065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инструкции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9944" y="1700808"/>
            <a:ext cx="855253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Дополнить раздел «Экспертиза ценности».</a:t>
            </a:r>
            <a:r>
              <a:rPr lang="ru-RU" sz="2800" b="1" dirty="0">
                <a:solidFill>
                  <a:srgbClr val="FF0000"/>
                </a:solidFill>
              </a:rPr>
              <a:t> 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800" b="1" dirty="0" smtClean="0">
                <a:solidFill>
                  <a:srgbClr val="0039EE"/>
                </a:solidFill>
              </a:rPr>
              <a:t>Акт </a:t>
            </a:r>
            <a:r>
              <a:rPr lang="ru-RU" sz="2800" b="1" dirty="0">
                <a:solidFill>
                  <a:srgbClr val="0039EE"/>
                </a:solidFill>
              </a:rPr>
              <a:t>о выделении к уничтожению документов, не подлежащих </a:t>
            </a:r>
            <a:r>
              <a:rPr lang="ru-RU" sz="2800" b="1" dirty="0" smtClean="0">
                <a:solidFill>
                  <a:srgbClr val="0039EE"/>
                </a:solidFill>
              </a:rPr>
              <a:t>хранению:</a:t>
            </a:r>
          </a:p>
          <a:p>
            <a:pPr algn="just"/>
            <a:r>
              <a:rPr lang="ru-RU" sz="2800" b="1" dirty="0" smtClean="0">
                <a:solidFill>
                  <a:srgbClr val="0039EE"/>
                </a:solidFill>
              </a:rPr>
              <a:t>- </a:t>
            </a:r>
            <a:r>
              <a:rPr lang="ru-RU" sz="2800" b="1" dirty="0">
                <a:solidFill>
                  <a:srgbClr val="0039EE"/>
                </a:solidFill>
              </a:rPr>
              <a:t>представляется на рассмотрение и согласование ЭК одновременно с описями дел постоянного хранения и по личному составу.</a:t>
            </a:r>
          </a:p>
          <a:p>
            <a:r>
              <a:rPr lang="ru-RU" sz="2800" b="1" dirty="0" smtClean="0">
                <a:solidFill>
                  <a:srgbClr val="0039EE"/>
                </a:solidFill>
              </a:rPr>
              <a:t>- </a:t>
            </a:r>
            <a:r>
              <a:rPr lang="ru-RU" sz="2800" b="1" dirty="0">
                <a:solidFill>
                  <a:srgbClr val="0039EE"/>
                </a:solidFill>
              </a:rPr>
              <a:t>утверждается </a:t>
            </a:r>
            <a:r>
              <a:rPr lang="ru-RU" sz="2800" b="1" dirty="0" smtClean="0">
                <a:solidFill>
                  <a:srgbClr val="0039EE"/>
                </a:solidFill>
              </a:rPr>
              <a:t>после </a:t>
            </a:r>
            <a:r>
              <a:rPr lang="ru-RU" sz="2800" b="1" dirty="0">
                <a:solidFill>
                  <a:srgbClr val="0039EE"/>
                </a:solidFill>
              </a:rPr>
              <a:t>утверждения ЭПК </a:t>
            </a:r>
            <a:r>
              <a:rPr lang="ru-RU" sz="2800" b="1" dirty="0" smtClean="0">
                <a:solidFill>
                  <a:srgbClr val="0039EE"/>
                </a:solidFill>
              </a:rPr>
              <a:t>комитета по управлению архивным делом РО описей </a:t>
            </a:r>
            <a:r>
              <a:rPr lang="ru-RU" sz="2800" b="1" dirty="0">
                <a:solidFill>
                  <a:srgbClr val="0039EE"/>
                </a:solidFill>
              </a:rPr>
              <a:t>дел постоянного хранения и согласования описей дел по личному составу, после чего дела, выделенные по акту к уничтожению, могут быть уничтожены.</a:t>
            </a:r>
          </a:p>
        </p:txBody>
      </p:sp>
    </p:spTree>
    <p:extLst>
      <p:ext uri="{BB962C8B-B14F-4D97-AF65-F5344CB8AC3E}">
        <p14:creationId xmlns:p14="http://schemas.microsoft.com/office/powerpoint/2010/main" val="371572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88923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404664"/>
            <a:ext cx="70065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инструкции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9944" y="1700808"/>
            <a:ext cx="8552536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14.2.5</a:t>
            </a:r>
            <a:r>
              <a:rPr lang="ru-RU" sz="2800" dirty="0"/>
              <a:t>. Дела с исполненными документами постоянного и долговременного (свыше 10 лет) хранения переплетаются, нумеруются, передаются в архивный сектор Администрации Октябрьского района после истечения </a:t>
            </a:r>
            <a:r>
              <a:rPr lang="ru-RU" sz="2800" b="1" dirty="0">
                <a:solidFill>
                  <a:srgbClr val="C00000"/>
                </a:solidFill>
              </a:rPr>
              <a:t>двухлетнего срока </a:t>
            </a:r>
            <a:r>
              <a:rPr lang="ru-RU" sz="2800" dirty="0"/>
              <a:t>их хранения и использования в администрации сельского поселении</a:t>
            </a:r>
            <a:r>
              <a:rPr lang="ru-RU" sz="2800" dirty="0" smtClean="0"/>
              <a:t>.</a:t>
            </a:r>
          </a:p>
          <a:p>
            <a:pPr algn="just"/>
            <a:r>
              <a:rPr lang="ru-RU" sz="2800" dirty="0" smtClean="0"/>
              <a:t>ФЗ-125 «Об архивном деле в РФ» – срок ведомственного хранения муниципальных документов – </a:t>
            </a:r>
            <a:r>
              <a:rPr lang="ru-RU" sz="3200" b="1" dirty="0" smtClean="0">
                <a:solidFill>
                  <a:srgbClr val="0070C0"/>
                </a:solidFill>
              </a:rPr>
              <a:t>5 лет!!!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9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0" y="88923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69554" y="260648"/>
            <a:ext cx="70065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hlinkClick r:id="rId3"/>
              </a:rPr>
              <a:t>Приказ Министерства культуры РФ от 31 марта 2015 г. N 526</a:t>
            </a:r>
            <a:br>
              <a:rPr lang="ru-RU" sz="2000" dirty="0">
                <a:hlinkClick r:id="rId3"/>
              </a:rPr>
            </a:br>
            <a:r>
              <a:rPr lang="ru-RU" sz="2000" dirty="0">
                <a:hlinkClick r:id="rId3"/>
              </a:rPr>
              <a:t>"Об утверждении правил организации хранения, комплектования, учёта и использования документов Архивного фонда Российской Федерации и других архивных документов в органах государственной власти, органах местного самоуправления и </a:t>
            </a:r>
            <a:r>
              <a:rPr lang="ru-RU" sz="2000" dirty="0" smtClean="0">
                <a:hlinkClick r:id="rId3"/>
              </a:rPr>
              <a:t>организациях«</a:t>
            </a:r>
            <a:endParaRPr lang="ru-RU" sz="2000" dirty="0" smtClean="0"/>
          </a:p>
          <a:p>
            <a:pPr algn="r"/>
            <a:r>
              <a:rPr lang="ru-RU" sz="2000" b="1" dirty="0" smtClean="0"/>
              <a:t>Зарегистрировано </a:t>
            </a:r>
            <a:r>
              <a:rPr lang="ru-RU" sz="2000" b="1" dirty="0"/>
              <a:t>в Минюсте РФ 7 сентября 2015 г.</a:t>
            </a:r>
          </a:p>
          <a:p>
            <a:pPr algn="r"/>
            <a:r>
              <a:rPr lang="ru-RU" sz="2000" b="1" dirty="0"/>
              <a:t>Регистрационный N 38830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924944"/>
            <a:ext cx="855253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 </a:t>
            </a:r>
            <a:r>
              <a:rPr lang="ru-RU" sz="3200" b="1" dirty="0">
                <a:solidFill>
                  <a:srgbClr val="0039EE"/>
                </a:solidFill>
              </a:rPr>
              <a:t> </a:t>
            </a:r>
            <a:r>
              <a:rPr lang="ru-RU" sz="3200" b="1" dirty="0" smtClean="0">
                <a:solidFill>
                  <a:srgbClr val="0039EE"/>
                </a:solidFill>
              </a:rPr>
              <a:t>1.3</a:t>
            </a:r>
            <a:r>
              <a:rPr lang="ru-RU" sz="3200" b="1" dirty="0">
                <a:solidFill>
                  <a:srgbClr val="0039EE"/>
                </a:solidFill>
              </a:rPr>
              <a:t>. Государственные органы, органы местного самоуправления муниципального района, городского округа и внутригородского района </a:t>
            </a:r>
            <a:r>
              <a:rPr lang="ru-RU" sz="3200" b="1" u="sng" dirty="0">
                <a:solidFill>
                  <a:srgbClr val="0039EE"/>
                </a:solidFill>
              </a:rPr>
              <a:t>обязаны создавать архивы </a:t>
            </a:r>
            <a:r>
              <a:rPr lang="ru-RU" sz="3200" b="1" dirty="0">
                <a:solidFill>
                  <a:srgbClr val="0039EE"/>
                </a:solidFill>
              </a:rPr>
              <a:t>в целях хранения, комплектования, учета и использования образовавшихся в процессе их деятельности архивных документов.</a:t>
            </a:r>
          </a:p>
        </p:txBody>
      </p:sp>
    </p:spTree>
    <p:extLst>
      <p:ext uri="{BB962C8B-B14F-4D97-AF65-F5344CB8AC3E}">
        <p14:creationId xmlns:p14="http://schemas.microsoft.com/office/powerpoint/2010/main" val="9645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88923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3688" y="260648"/>
            <a:ext cx="70945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Инструкция по делопроизводству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обновляется каждые 5 лет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согласовывается с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муниципальным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архивом,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разрабатывается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учетом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774677"/>
            <a:ext cx="860676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П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равил делопроизводства в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государственных органах,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органах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местного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самоуправления, утв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. 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приказом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Росархива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 от 22.05.2019 № 71,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зарег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.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в Минюсте России 27.08.2018 №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57023</a:t>
            </a:r>
          </a:p>
          <a:p>
            <a:pPr algn="just"/>
            <a:endParaRPr lang="ru-RU" sz="1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-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Примерной инструкции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делопроизводству в государственных учреждениях,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утв.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Приказом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Росархива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11.04.2018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№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44,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зарег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Минюсте 17.08.2018 №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51922</a:t>
            </a:r>
          </a:p>
          <a:p>
            <a:pPr algn="just"/>
            <a:endParaRPr lang="ru-RU" sz="1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 Р 7.0.97-2016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«Система стандартов по информации, библиотечному и издательскому делу. Организационно-распорядительная документация. Требования к оформлению документов»</a:t>
            </a:r>
          </a:p>
          <a:p>
            <a:endParaRPr lang="ru-RU" sz="1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Положением о межведомственном электронном документообороте (утв. Распоряжением Правительства Ростовской области от 15.03.2017 № 131)</a:t>
            </a:r>
          </a:p>
        </p:txBody>
      </p:sp>
    </p:spTree>
    <p:extLst>
      <p:ext uri="{BB962C8B-B14F-4D97-AF65-F5344CB8AC3E}">
        <p14:creationId xmlns:p14="http://schemas.microsoft.com/office/powerpoint/2010/main" val="201242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1" y="115887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310" y="2967335"/>
            <a:ext cx="86333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БЛАГОДАРЮ ЗА ВНИМАНИЕ!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4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758"/>
            <a:ext cx="8928993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https://ecm-journal.ru/images/30987957image00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6912768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984503" y="5517232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i="1" u="sng" dirty="0">
                <a:hlinkClick r:id="rId4"/>
              </a:rPr>
              <a:t>Проект «100 раритетов российской государственности»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Первый в истории России устав государственной гражданской службы. </a:t>
            </a:r>
            <a:br>
              <a:rPr lang="ru-RU" i="1" dirty="0"/>
            </a:br>
            <a:r>
              <a:rPr lang="ru-RU" i="1" dirty="0"/>
              <a:t>Составлен при личном участии Петра I.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0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88923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3515" y="548679"/>
            <a:ext cx="7749399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Правила делопроизводства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в государственных органах, 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органах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местного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самоуправления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у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тв.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приказом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Росархива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от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22.05.2019 № 71,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зарег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 Минюсте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России 27.08.2018 № 57023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7641" y="3438011"/>
            <a:ext cx="854148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Примерная инструкция </a:t>
            </a:r>
            <a:r>
              <a:rPr lang="ru-RU" sz="3600" b="1" dirty="0">
                <a:solidFill>
                  <a:srgbClr val="002060"/>
                </a:solidFill>
              </a:rPr>
              <a:t>по делопроизводству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в </a:t>
            </a:r>
            <a:r>
              <a:rPr lang="ru-RU" sz="3600" b="1" dirty="0">
                <a:solidFill>
                  <a:srgbClr val="002060"/>
                </a:solidFill>
              </a:rPr>
              <a:t>государственных учреждениях</a:t>
            </a:r>
            <a:r>
              <a:rPr lang="ru-RU" sz="2800" b="1" dirty="0">
                <a:solidFill>
                  <a:srgbClr val="002060"/>
                </a:solidFill>
              </a:rPr>
              <a:t>,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утв.</a:t>
            </a:r>
            <a:r>
              <a:rPr lang="ru-RU" sz="2800" b="1" dirty="0">
                <a:solidFill>
                  <a:srgbClr val="002060"/>
                </a:solidFill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</a:rPr>
              <a:t>приказом </a:t>
            </a:r>
            <a:r>
              <a:rPr lang="ru-RU" sz="2800" b="1" dirty="0" err="1">
                <a:solidFill>
                  <a:srgbClr val="002060"/>
                </a:solidFill>
              </a:rPr>
              <a:t>Росархива</a:t>
            </a:r>
            <a:r>
              <a:rPr lang="ru-RU" sz="2800" b="1" dirty="0">
                <a:solidFill>
                  <a:srgbClr val="002060"/>
                </a:solidFill>
              </a:rPr>
              <a:t> от </a:t>
            </a:r>
            <a:r>
              <a:rPr lang="ru-RU" sz="2800" b="1" dirty="0" smtClean="0">
                <a:solidFill>
                  <a:srgbClr val="002060"/>
                </a:solidFill>
              </a:rPr>
              <a:t>11.04.2018 № 44, </a:t>
            </a:r>
            <a:r>
              <a:rPr lang="ru-RU" sz="2800" b="1" dirty="0" err="1" smtClean="0">
                <a:solidFill>
                  <a:srgbClr val="002060"/>
                </a:solidFill>
              </a:rPr>
              <a:t>зарег.в</a:t>
            </a:r>
            <a:r>
              <a:rPr lang="ru-RU" sz="2800" b="1" dirty="0">
                <a:solidFill>
                  <a:srgbClr val="002060"/>
                </a:solidFill>
              </a:rPr>
              <a:t> Минюсте </a:t>
            </a:r>
            <a:r>
              <a:rPr lang="ru-RU" sz="2800" b="1" dirty="0" smtClean="0">
                <a:solidFill>
                  <a:srgbClr val="002060"/>
                </a:solidFill>
              </a:rPr>
              <a:t>России 17.08.2018 № 51922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вступила </a:t>
            </a:r>
            <a:r>
              <a:rPr lang="ru-RU" sz="2800" b="1" dirty="0">
                <a:solidFill>
                  <a:srgbClr val="002060"/>
                </a:solidFill>
              </a:rPr>
              <a:t>в силу с 31 августа 2018 </a:t>
            </a:r>
            <a:r>
              <a:rPr lang="ru-RU" sz="2800" b="1" dirty="0" smtClean="0">
                <a:solidFill>
                  <a:srgbClr val="002060"/>
                </a:solidFill>
              </a:rPr>
              <a:t>год.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29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5" y="88922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15136" y="908720"/>
            <a:ext cx="73173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Раздел «Общие положения»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66600"/>
            <a:ext cx="835824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Выполнение </a:t>
            </a:r>
            <a:r>
              <a:rPr lang="ru-RU" sz="3600" dirty="0"/>
              <a:t>требований Инструкции обязательно для всех работников </a:t>
            </a:r>
            <a:r>
              <a:rPr lang="ru-RU" sz="3600" b="1" dirty="0" smtClean="0"/>
              <a:t>источника</a:t>
            </a:r>
            <a:r>
              <a:rPr lang="ru-RU" sz="3600" dirty="0" smtClean="0"/>
              <a:t>. </a:t>
            </a:r>
          </a:p>
          <a:p>
            <a:pPr algn="just"/>
            <a:r>
              <a:rPr lang="ru-RU" sz="3600" dirty="0" smtClean="0"/>
              <a:t>Работники </a:t>
            </a:r>
            <a:r>
              <a:rPr lang="ru-RU" sz="3600" b="1" dirty="0" smtClean="0"/>
              <a:t>источника</a:t>
            </a:r>
            <a:r>
              <a:rPr lang="ru-RU" sz="3600" dirty="0" smtClean="0"/>
              <a:t> </a:t>
            </a:r>
            <a:r>
              <a:rPr lang="ru-RU" sz="3600" dirty="0"/>
              <a:t>несут установленную законодательством Российской Федерации ответственность за несоблюдение требований Инструкции</a:t>
            </a: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79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88923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71393" y="476672"/>
            <a:ext cx="731735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Примерная инструкция по делопроизводству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устанавливает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требования к:</a:t>
            </a:r>
          </a:p>
          <a:p>
            <a:pPr algn="ctr"/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00808"/>
            <a:ext cx="882951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- документированию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управленческой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деятельности;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- организации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документооборота;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- обеспечению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контроля за исполнением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документов;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- организации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работы исполнителя с документами;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- формированию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документального фонда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- организации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доступа к документам и их использованию;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- изготовлению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, учету, использованию и хранению печатей, штампов, бланков документов, носителей электронной подписи.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7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715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700808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1.2. Инструкция разработана в соответствии с федеральными законами, указами и распоряжениями Президента Российской Федерации, постановлениями и распоряжениями Правительства Российской Федерации,   </a:t>
            </a:r>
            <a:r>
              <a:rPr lang="ru-RU" sz="2000" b="1" dirty="0">
                <a:solidFill>
                  <a:srgbClr val="0070C0"/>
                </a:solidFill>
              </a:rPr>
              <a:t>постановлением Правительства Российской Федерации  от 15.06.2009 № 477 «Об утверждении Правил делопроизводства в федеральных органах исполнительной власти», Методическими рекомендациями по разработке инструкций по делопроизводству в федеральных органах исполнительной власти, утвержденными приказом Федерального архивного агентства от 23.12.2009 № 76</a:t>
            </a:r>
            <a:r>
              <a:rPr lang="ru-RU" sz="2000" b="1" dirty="0"/>
              <a:t>, </a:t>
            </a:r>
            <a:r>
              <a:rPr lang="ru-RU" sz="2000" b="1" strike="sngStrike" dirty="0">
                <a:solidFill>
                  <a:srgbClr val="FF0000"/>
                </a:solidFill>
              </a:rPr>
              <a:t>ГОСТом Р 6.30 – 2003 «Унифицированные системы документации. Унифицированная система организационно-распорядительной документации. Требования к оформлению документов», распоряжением Правительства Ростовской области от 08.04.2015 № 151 «Об утверждении Инструкции по делопроизводству в Правительстве Ростовской области</a:t>
            </a:r>
            <a:r>
              <a:rPr lang="ru-RU" sz="2000" b="1" dirty="0"/>
              <a:t>»,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11966" y="544324"/>
            <a:ext cx="70065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инструкции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5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715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700808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/>
              <a:t>4.2.1. Основным рекомендательным документом, устанавливающим требования к оформлению документов, является </a:t>
            </a:r>
            <a:r>
              <a:rPr lang="ru-RU" sz="2600" b="1" strike="sngStrike" dirty="0">
                <a:solidFill>
                  <a:srgbClr val="C00000"/>
                </a:solidFill>
              </a:rPr>
              <a:t>ГОСТ Р 6.30 – 2003 «Унифицированные системы документации. Унифицированная система организационно-распорядительной документации. Требования к оформлению документов» (утвержден постановлением Госстандарта России от 03.03.2003 № 65).</a:t>
            </a:r>
          </a:p>
          <a:p>
            <a:r>
              <a:rPr lang="ru-RU" sz="2600" b="1" dirty="0"/>
              <a:t>4.2.2. При подготовке организационно-распорядительных документов </a:t>
            </a:r>
            <a:r>
              <a:rPr lang="ru-RU" sz="2600" b="1" strike="sngStrike" dirty="0">
                <a:solidFill>
                  <a:srgbClr val="C00000"/>
                </a:solidFill>
              </a:rPr>
              <a:t>применяется программа </a:t>
            </a:r>
            <a:r>
              <a:rPr lang="en-US" sz="2600" b="1" strike="sngStrike" dirty="0" err="1">
                <a:solidFill>
                  <a:srgbClr val="C00000"/>
                </a:solidFill>
              </a:rPr>
              <a:t>MicrosoftOfficeWord</a:t>
            </a:r>
            <a:r>
              <a:rPr lang="ru-RU" sz="2600" b="1" strike="sngStrike" dirty="0">
                <a:solidFill>
                  <a:srgbClr val="C00000"/>
                </a:solidFill>
              </a:rPr>
              <a:t>. В документах</a:t>
            </a:r>
            <a:r>
              <a:rPr lang="ru-RU" sz="2600" b="1" dirty="0"/>
              <a:t> используется </a:t>
            </a:r>
            <a:r>
              <a:rPr lang="ru-RU" sz="2600" b="1" strike="sngStrike" dirty="0">
                <a:solidFill>
                  <a:srgbClr val="C00000"/>
                </a:solidFill>
              </a:rPr>
              <a:t>шрифт </a:t>
            </a:r>
            <a:r>
              <a:rPr lang="en-US" sz="2600" b="1" strike="sngStrike" dirty="0" err="1">
                <a:solidFill>
                  <a:srgbClr val="C00000"/>
                </a:solidFill>
              </a:rPr>
              <a:t>TimesNewRoman</a:t>
            </a:r>
            <a:r>
              <a:rPr lang="ru-RU" sz="2600" b="1" dirty="0"/>
              <a:t>, начертание – обычный, размер шрифта –  14 </a:t>
            </a:r>
            <a:r>
              <a:rPr lang="ru-RU" sz="2600" b="1" dirty="0" err="1"/>
              <a:t>пт</a:t>
            </a:r>
            <a:endParaRPr lang="ru-RU" sz="2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11966" y="544324"/>
            <a:ext cx="70065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инструкции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15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88923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11966" y="836712"/>
            <a:ext cx="70065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инструкции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711" y="1878541"/>
            <a:ext cx="855253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 smtClean="0"/>
              <a:t> </a:t>
            </a:r>
            <a:r>
              <a:rPr lang="ru-RU" sz="3600" b="1" dirty="0"/>
              <a:t>При оформлении документа на двух и более страницах вторая и последующие страницы нумеруются арабскими цифрами </a:t>
            </a:r>
            <a:r>
              <a:rPr lang="ru-RU" sz="3600" b="1" strike="sngStrike" dirty="0">
                <a:solidFill>
                  <a:srgbClr val="C00000"/>
                </a:solidFill>
              </a:rPr>
              <a:t>внизу страницы </a:t>
            </a:r>
            <a:r>
              <a:rPr lang="ru-RU" sz="3600" b="1" strike="sngStrike" dirty="0" err="1" smtClean="0">
                <a:solidFill>
                  <a:srgbClr val="C00000"/>
                </a:solidFill>
              </a:rPr>
              <a:t>справа.</a:t>
            </a:r>
            <a:r>
              <a:rPr lang="ru-RU" sz="3600" b="1" dirty="0" err="1" smtClean="0">
                <a:solidFill>
                  <a:srgbClr val="0070C0"/>
                </a:solidFill>
              </a:rPr>
              <a:t>по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середине верхнего поля документа на расстоянии 10 мм от верхнего края листа.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36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88923"/>
            <a:ext cx="893762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11966" y="836712"/>
            <a:ext cx="70065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инструкции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711" y="1878541"/>
            <a:ext cx="855253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 smtClean="0"/>
              <a:t> </a:t>
            </a:r>
            <a:r>
              <a:rPr lang="ru-RU" sz="3600" b="1" dirty="0"/>
              <a:t>При </a:t>
            </a:r>
            <a:r>
              <a:rPr lang="ru-RU" sz="3600" b="1" dirty="0" err="1"/>
              <a:t>адресовании</a:t>
            </a:r>
            <a:r>
              <a:rPr lang="ru-RU" sz="3600" b="1" dirty="0"/>
              <a:t> документа должностному лицу наименование должности указывается в дательном падеже, инициалы указываются </a:t>
            </a:r>
            <a:r>
              <a:rPr lang="ru-RU" sz="3600" b="1" strike="sngStrike" dirty="0">
                <a:solidFill>
                  <a:srgbClr val="C00000"/>
                </a:solidFill>
              </a:rPr>
              <a:t>перед </a:t>
            </a:r>
            <a:r>
              <a:rPr lang="ru-RU" sz="3600" b="1" strike="sngStrike" dirty="0" smtClean="0">
                <a:solidFill>
                  <a:srgbClr val="0070C0"/>
                </a:solidFill>
              </a:rPr>
              <a:t>после </a:t>
            </a:r>
            <a:r>
              <a:rPr lang="ru-RU" sz="3600" b="1" dirty="0" err="1" smtClean="0"/>
              <a:t>фамили</a:t>
            </a:r>
            <a:r>
              <a:rPr lang="ru-RU" sz="3600" b="1" strike="sngStrike" dirty="0" err="1" smtClean="0">
                <a:solidFill>
                  <a:srgbClr val="C00000"/>
                </a:solidFill>
              </a:rPr>
              <a:t>ей</a:t>
            </a:r>
            <a:r>
              <a:rPr lang="ru-RU" sz="3600" b="1" dirty="0" err="1" smtClean="0">
                <a:solidFill>
                  <a:srgbClr val="0070C0"/>
                </a:solidFill>
              </a:rPr>
              <a:t>и</a:t>
            </a:r>
            <a:r>
              <a:rPr lang="ru-RU" sz="3600" b="1" dirty="0"/>
              <a:t>.</a:t>
            </a:r>
            <a:endParaRPr lang="ru-RU" sz="3600" b="1" dirty="0" smtClean="0"/>
          </a:p>
          <a:p>
            <a:endParaRPr lang="ru-RU" sz="3600" b="1" dirty="0" smtClean="0"/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Петрову А.И.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2828</TotalTime>
  <Words>232</Words>
  <Application>Microsoft Office PowerPoint</Application>
  <PresentationFormat>Экран (4:3)</PresentationFormat>
  <Paragraphs>61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user22</dc:creator>
  <cp:lastModifiedBy>user52</cp:lastModifiedBy>
  <cp:revision>199</cp:revision>
  <dcterms:created xsi:type="dcterms:W3CDTF">2017-02-08T11:16:02Z</dcterms:created>
  <dcterms:modified xsi:type="dcterms:W3CDTF">2020-01-29T10:04:23Z</dcterms:modified>
</cp:coreProperties>
</file>