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60" r:id="rId3"/>
    <p:sldId id="293" r:id="rId4"/>
    <p:sldId id="285" r:id="rId5"/>
    <p:sldId id="282" r:id="rId6"/>
    <p:sldId id="295" r:id="rId7"/>
    <p:sldId id="296" r:id="rId8"/>
    <p:sldId id="299" r:id="rId9"/>
    <p:sldId id="298" r:id="rId10"/>
    <p:sldId id="304" r:id="rId11"/>
    <p:sldId id="300" r:id="rId12"/>
    <p:sldId id="301" r:id="rId13"/>
    <p:sldId id="302" r:id="rId14"/>
    <p:sldId id="275" r:id="rId15"/>
    <p:sldId id="276" r:id="rId16"/>
    <p:sldId id="305" r:id="rId17"/>
    <p:sldId id="303" r:id="rId18"/>
    <p:sldId id="280" r:id="rId19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Rg st="1" end="1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3F828"/>
    <a:srgbClr val="FF66CC"/>
    <a:srgbClr val="660033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9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9CA5624-2F6A-47CB-97E4-E75DE11125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562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A7314-A0EB-4263-969E-E03490E63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8621540"/>
      </p:ext>
    </p:extLst>
  </p:cSld>
  <p:clrMapOvr>
    <a:masterClrMapping/>
  </p:clrMapOvr>
  <p:transition spd="slow" advTm="0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808EB-3343-470D-AFEC-5050410D7B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7290306"/>
      </p:ext>
    </p:extLst>
  </p:cSld>
  <p:clrMapOvr>
    <a:masterClrMapping/>
  </p:clrMapOvr>
  <p:transition spd="slow" advTm="0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678D5-727D-4CE0-A7D8-90E86C7305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829228"/>
      </p:ext>
    </p:extLst>
  </p:cSld>
  <p:clrMapOvr>
    <a:masterClrMapping/>
  </p:clrMapOvr>
  <p:transition spd="slow" advTm="0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8F248-81AE-4243-BB32-A7C786C543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804158"/>
      </p:ext>
    </p:extLst>
  </p:cSld>
  <p:clrMapOvr>
    <a:masterClrMapping/>
  </p:clrMapOvr>
  <p:transition spd="slow" advTm="0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0E73C-94D1-44A4-BD8D-6F8DEF4CD2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497990"/>
      </p:ext>
    </p:extLst>
  </p:cSld>
  <p:clrMapOvr>
    <a:masterClrMapping/>
  </p:clrMapOvr>
  <p:transition spd="slow" advTm="0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D2B3C-2BC5-45C0-B0CE-73E5567F1B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8218202"/>
      </p:ext>
    </p:extLst>
  </p:cSld>
  <p:clrMapOvr>
    <a:masterClrMapping/>
  </p:clrMapOvr>
  <p:transition spd="slow" advTm="0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FCBF2-C67F-4271-9A0C-62CBCACF80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3025904"/>
      </p:ext>
    </p:extLst>
  </p:cSld>
  <p:clrMapOvr>
    <a:masterClrMapping/>
  </p:clrMapOvr>
  <p:transition spd="slow" advTm="0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5B262-3E46-4090-A901-3C7A04D314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6460939"/>
      </p:ext>
    </p:extLst>
  </p:cSld>
  <p:clrMapOvr>
    <a:masterClrMapping/>
  </p:clrMapOvr>
  <p:transition spd="slow" advTm="0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04C7A-D9D6-489D-AEF4-1A8419FBC3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4055280"/>
      </p:ext>
    </p:extLst>
  </p:cSld>
  <p:clrMapOvr>
    <a:masterClrMapping/>
  </p:clrMapOvr>
  <p:transition spd="slow" advTm="0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9BF52-5A16-4BFA-B6E8-E1ECC95DCD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5417"/>
      </p:ext>
    </p:extLst>
  </p:cSld>
  <p:clrMapOvr>
    <a:masterClrMapping/>
  </p:clrMapOvr>
  <p:transition spd="slow" advTm="0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4255F-6025-4165-8798-A9F1212B28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231088"/>
      </p:ext>
    </p:extLst>
  </p:cSld>
  <p:clrMapOvr>
    <a:masterClrMapping/>
  </p:clrMapOvr>
  <p:transition spd="slow" advTm="0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3D1C815-4E7F-469A-9143-7D528D985D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0">
    <p:pull dir="r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"/>
          <p:cNvSpPr txBox="1">
            <a:spLocks noChangeArrowheads="1"/>
          </p:cNvSpPr>
          <p:nvPr/>
        </p:nvSpPr>
        <p:spPr bwMode="auto">
          <a:xfrm>
            <a:off x="468313" y="6308725"/>
            <a:ext cx="8280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7550" y="2492375"/>
            <a:ext cx="8001000" cy="1446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 номенклатуры дел организации</a:t>
            </a:r>
          </a:p>
        </p:txBody>
      </p:sp>
      <p:sp>
        <p:nvSpPr>
          <p:cNvPr id="2052" name="Прямоугольник 5"/>
          <p:cNvSpPr>
            <a:spLocks noChangeArrowheads="1"/>
          </p:cNvSpPr>
          <p:nvPr/>
        </p:nvSpPr>
        <p:spPr bwMode="auto">
          <a:xfrm>
            <a:off x="3786188" y="4429125"/>
            <a:ext cx="50720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660033"/>
                </a:solidFill>
                <a:cs typeface="Times New Roman" pitchFamily="18" charset="0"/>
              </a:rPr>
              <a:t>Гл. архивист отдела формирования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660033"/>
                </a:solidFill>
                <a:cs typeface="Times New Roman" pitchFamily="18" charset="0"/>
              </a:rPr>
              <a:t>Архивного фонда Российской Федерации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660033"/>
                </a:solidFill>
                <a:cs typeface="Times New Roman" pitchFamily="18" charset="0"/>
              </a:rPr>
              <a:t>ГКУ РО «ГАРО»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660033"/>
                </a:solidFill>
                <a:cs typeface="Times New Roman" pitchFamily="18" charset="0"/>
              </a:rPr>
              <a:t>Л.А. Поддубская</a:t>
            </a:r>
          </a:p>
        </p:txBody>
      </p:sp>
    </p:spTree>
  </p:cSld>
  <p:clrMapOvr>
    <a:masterClrMapping/>
  </p:clrMapOvr>
  <p:transition spd="slow" advTm="5000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18487" cy="720725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>
                <a:latin typeface="+mn-lt"/>
              </a:rPr>
              <a:t/>
            </a:r>
            <a:br>
              <a:rPr lang="ru-RU" sz="4000" b="1" dirty="0" smtClean="0">
                <a:latin typeface="+mn-lt"/>
              </a:rPr>
            </a:br>
            <a:r>
              <a:rPr lang="ru-RU" sz="4000" b="1" dirty="0">
                <a:latin typeface="+mn-lt"/>
              </a:rPr>
              <a:t/>
            </a:r>
            <a:br>
              <a:rPr lang="ru-RU" sz="4000" b="1" dirty="0">
                <a:latin typeface="+mn-lt"/>
              </a:rPr>
            </a:br>
            <a:r>
              <a:rPr lang="ru-RU" sz="3200" b="1" dirty="0" smtClean="0">
                <a:latin typeface="+mn-lt"/>
              </a:rPr>
              <a:t>Правильно </a:t>
            </a:r>
            <a:r>
              <a:rPr lang="ru-RU" sz="3200" b="1" dirty="0">
                <a:latin typeface="+mn-lt"/>
              </a:rPr>
              <a:t>будет так:</a:t>
            </a:r>
            <a:br>
              <a:rPr lang="ru-RU" sz="3200" b="1" dirty="0">
                <a:latin typeface="+mn-lt"/>
              </a:rPr>
            </a:br>
            <a:r>
              <a:rPr lang="ru-RU" sz="4000" dirty="0" smtClean="0">
                <a:latin typeface="+mn-lt"/>
              </a:rPr>
              <a:t>:</a:t>
            </a:r>
            <a:r>
              <a:rPr lang="ru-RU" sz="4000" dirty="0">
                <a:latin typeface="+mn-lt"/>
              </a:rPr>
              <a:t/>
            </a:r>
            <a:br>
              <a:rPr lang="ru-RU" sz="4000" dirty="0">
                <a:latin typeface="+mn-lt"/>
              </a:rPr>
            </a:br>
            <a:endParaRPr lang="ru-RU" sz="2800" b="1" dirty="0">
              <a:latin typeface="+mn-lt"/>
            </a:endParaRPr>
          </a:p>
        </p:txBody>
      </p:sp>
      <p:sp>
        <p:nvSpPr>
          <p:cNvPr id="1126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8A1E154-E67A-411F-B160-78D7BAD3A083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400" smtClean="0">
              <a:latin typeface="Arial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</p:nvPr>
        </p:nvGraphicFramePr>
        <p:xfrm>
          <a:off x="468313" y="1052513"/>
          <a:ext cx="8496300" cy="265271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39391"/>
                <a:gridCol w="4176464"/>
                <a:gridCol w="576155"/>
                <a:gridCol w="864109"/>
                <a:gridCol w="1440181"/>
              </a:tblGrid>
              <a:tr h="2652712">
                <a:tc>
                  <a:txBody>
                    <a:bodyPr/>
                    <a:lstStyle/>
                    <a:p>
                      <a:r>
                        <a:rPr lang="en-US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89-11/01-04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Протоколы</a:t>
                      </a:r>
                      <a:r>
                        <a:rPr lang="ru-RU" sz="2400" b="1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заседаний постоянных комиссий Собрания депутатов сельского поселения и документы ( справки, доклады, информации, сводки и др.) к ним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35" marR="9143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Пост.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ст.18г</a:t>
                      </a:r>
                    </a:p>
                  </a:txBody>
                  <a:tcPr marL="91435" marR="9143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Формируются по количеству комиссий с добавочным индексом: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89-11/01-04.1,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89-11/01-04.2,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89-11/01-04.3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</a:rPr>
                        <a:t>и т.д.</a:t>
                      </a:r>
                      <a:endParaRPr lang="ru-RU" sz="1600" dirty="0">
                        <a:solidFill>
                          <a:schemeClr val="tx2"/>
                        </a:solidFill>
                      </a:endParaRPr>
                    </a:p>
                  </a:txBody>
                  <a:tcPr marL="91435" marR="91435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50825" y="3716338"/>
          <a:ext cx="8569325" cy="3090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4577"/>
                <a:gridCol w="4506697"/>
                <a:gridCol w="738803"/>
                <a:gridCol w="886563"/>
                <a:gridCol w="812684"/>
              </a:tblGrid>
              <a:tr h="309086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89-11/01-04.3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0" marR="91430"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Протоколы заседаний постоянной комиссии Собрания депутатов сельского поселения по бюджету, налогам, муниципальной</a:t>
                      </a:r>
                      <a:r>
                        <a:rPr lang="ru-RU" sz="2400" b="1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собственности, жилищно – коммунальному хозяйству и благоустройству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30" marR="91430"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0" marR="91430"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Пост.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ст.18г</a:t>
                      </a:r>
                    </a:p>
                  </a:txBody>
                  <a:tcPr marL="91430" marR="91430"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0" marR="91430" marT="45736" marB="457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569325" cy="936625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latin typeface="+mn-lt"/>
              </a:rPr>
              <a:t/>
            </a:r>
            <a:br>
              <a:rPr lang="ru-RU" sz="3200" dirty="0" smtClean="0">
                <a:latin typeface="+mn-lt"/>
              </a:rPr>
            </a:br>
            <a:r>
              <a:rPr lang="ru-RU" sz="2800" b="1" dirty="0">
                <a:latin typeface="+mn-lt"/>
              </a:rPr>
              <a:t>Заголовок из номенклатуры дел:</a:t>
            </a:r>
            <a:br>
              <a:rPr lang="ru-RU" sz="2800" b="1" dirty="0">
                <a:latin typeface="+mn-lt"/>
              </a:rPr>
            </a:br>
            <a:endParaRPr lang="ru-RU" sz="2800" b="1" dirty="0">
              <a:latin typeface="+mn-lt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23850" y="1196975"/>
          <a:ext cx="8640763" cy="466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6892"/>
                <a:gridCol w="3245528"/>
                <a:gridCol w="504045"/>
                <a:gridCol w="1656146"/>
                <a:gridCol w="1728153"/>
              </a:tblGrid>
              <a:tr h="466248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89/15.09-</a:t>
                      </a:r>
                      <a:r>
                        <a:rPr lang="ru-RU" sz="2000" baseline="0" dirty="0" smtClean="0">
                          <a:solidFill>
                            <a:schemeClr val="tx2"/>
                          </a:solidFill>
                        </a:rPr>
                        <a:t> 07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3" marR="91433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Отчет о реализации муниципальной программы Октябрьского района «Развитие здравоохранения»</a:t>
                      </a:r>
                    </a:p>
                    <a:p>
                      <a:endParaRPr lang="ru-RU" sz="240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а) годовые</a:t>
                      </a:r>
                    </a:p>
                    <a:p>
                      <a:endParaRPr lang="ru-RU" sz="240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б) квартальные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33" marR="91433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3" marR="91433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Пост.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ст.318а ТП</a:t>
                      </a:r>
                    </a:p>
                    <a:p>
                      <a:endParaRPr lang="ru-RU" sz="240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5л.(1)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33" marR="91433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ru-RU" sz="200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При отсутствии годовых- пост.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3" marR="91433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147050" cy="1052513"/>
          </a:xfrm>
        </p:spPr>
        <p:txBody>
          <a:bodyPr/>
          <a:lstStyle/>
          <a:p>
            <a:r>
              <a:rPr lang="ru-RU" altLang="ru-RU" smtClean="0"/>
              <a:t>Правильно: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323850" y="908050"/>
          <a:ext cx="8569325" cy="5700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7989"/>
                <a:gridCol w="3669044"/>
                <a:gridCol w="672700"/>
                <a:gridCol w="1847521"/>
                <a:gridCol w="792070"/>
              </a:tblGrid>
              <a:tr h="265220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89/15.09-07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Годовой отчет больницы  о реализации муниципальной программы</a:t>
                      </a:r>
                      <a:r>
                        <a:rPr lang="ru-RU" sz="2400" baseline="0" dirty="0" smtClean="0">
                          <a:solidFill>
                            <a:schemeClr val="tx2"/>
                          </a:solidFill>
                        </a:rPr>
                        <a:t> Октябрьского района «Развитие здравоохранения»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Пост.</a:t>
                      </a:r>
                    </a:p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ст.318а ТП</a:t>
                      </a:r>
                    </a:p>
                    <a:p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6309">
                <a:tc>
                  <a:txBody>
                    <a:bodyPr/>
                    <a:lstStyle/>
                    <a:p>
                      <a:endParaRPr lang="ru-RU" sz="2000" b="1" dirty="0" smtClean="0"/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b="1" dirty="0"/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52202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89/15.09-08</a:t>
                      </a:r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Квартальные отчеты больницы о реализации муниципальной программы Октябрьского района «Развитие</a:t>
                      </a:r>
                      <a:r>
                        <a:rPr lang="ru-RU" sz="2400" b="1" baseline="0" dirty="0" smtClean="0"/>
                        <a:t> здравоохранения»</a:t>
                      </a:r>
                      <a:endParaRPr lang="ru-RU" sz="2400" b="1" dirty="0"/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5л. ст.318б ТП</a:t>
                      </a:r>
                      <a:endParaRPr lang="ru-RU" sz="2000" b="1" dirty="0"/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91444" marR="91444" marT="45730" marB="4573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334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5603EDA-BEDD-4EC5-8BBB-E788252A7909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400" smtClean="0">
              <a:latin typeface="Arial" charset="0"/>
            </a:endParaRPr>
          </a:p>
        </p:txBody>
      </p:sp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490537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latin typeface="+mn-lt"/>
              </a:rPr>
              <a:t>В номенклатуре:</a:t>
            </a:r>
            <a:endParaRPr lang="ru-RU" sz="3200" b="1" dirty="0">
              <a:latin typeface="+mn-lt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95288" y="1196975"/>
          <a:ext cx="8569325" cy="4511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464"/>
                <a:gridCol w="2952294"/>
                <a:gridCol w="648106"/>
                <a:gridCol w="288039"/>
                <a:gridCol w="1152178"/>
                <a:gridCol w="359983"/>
                <a:gridCol w="1224262"/>
              </a:tblGrid>
              <a:tr h="191985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89-11/02.6-13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05" marB="45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2"/>
                          </a:solidFill>
                        </a:rPr>
                        <a:t>Лицевые счета сотрудников администрации</a:t>
                      </a:r>
                      <a:endParaRPr lang="ru-RU" sz="28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05" marB="45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05" marB="45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2"/>
                          </a:solidFill>
                        </a:rPr>
                        <a:t>75л.ЭПК</a:t>
                      </a:r>
                    </a:p>
                    <a:p>
                      <a:r>
                        <a:rPr lang="ru-RU" sz="2800" dirty="0" smtClean="0">
                          <a:solidFill>
                            <a:schemeClr val="tx2"/>
                          </a:solidFill>
                        </a:rPr>
                        <a:t>ст.413</a:t>
                      </a:r>
                      <a:endParaRPr lang="ru-RU" sz="28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05" marB="45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 sz="28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05" marB="45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44" marR="91444" marT="45709" marB="4570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 marT="45705" marB="45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671969">
                <a:tc gridSpan="7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Надо писать так:</a:t>
                      </a:r>
                      <a:endParaRPr lang="ru-RU" sz="2800" b="1" dirty="0"/>
                    </a:p>
                  </a:txBody>
                  <a:tcPr marL="91444" marR="91444" marT="45705" marB="4570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 marT="45714" marB="45714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 marT="45714" marB="45714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4" marR="91444" marT="45714" marB="45714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9853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89-11/02.6-13</a:t>
                      </a:r>
                    </a:p>
                  </a:txBody>
                  <a:tcPr marL="91444" marR="91444" marT="45705" marB="45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Лицевые счета </a:t>
                      </a: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по зарплате </a:t>
                      </a:r>
                      <a:r>
                        <a:rPr lang="ru-RU" sz="2800" b="1" dirty="0" smtClean="0"/>
                        <a:t>сотрудников администрации</a:t>
                      </a:r>
                    </a:p>
                  </a:txBody>
                  <a:tcPr marL="91444" marR="91444" marT="45705" marB="45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91444" marR="91444" marT="45705" marB="45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50 л.</a:t>
                      </a:r>
                      <a:endParaRPr lang="ru-RU" sz="3200" b="1" dirty="0"/>
                    </a:p>
                  </a:txBody>
                  <a:tcPr marL="91444" marR="91444" marT="45705" marB="45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2000" b="1" dirty="0" smtClean="0"/>
                        <a:t>127-ФЗ от 18.06.2017</a:t>
                      </a:r>
                      <a:endParaRPr lang="ru-RU" sz="2000" b="1" dirty="0"/>
                    </a:p>
                  </a:txBody>
                  <a:tcPr marL="91444" marR="91444" marT="45705" marB="45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81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36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75FDE05-4EE7-4B92-A803-487E35F4E90E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400" smtClean="0">
              <a:latin typeface="Arial" charset="0"/>
            </a:endParaRPr>
          </a:p>
        </p:txBody>
      </p:sp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F345C73-0F4E-4EF2-9676-4C0F05CBB33A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400" smtClean="0">
              <a:latin typeface="Arial" charset="0"/>
            </a:endParaRPr>
          </a:p>
        </p:txBody>
      </p:sp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468313" y="2276475"/>
            <a:ext cx="8001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002060"/>
                </a:solidFill>
                <a:cs typeface="Times New Roman" pitchFamily="18" charset="0"/>
              </a:rPr>
              <a:t>Схема расположения документов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002060"/>
                </a:solidFill>
                <a:cs typeface="Times New Roman" pitchFamily="18" charset="0"/>
              </a:rPr>
              <a:t>по степени значимости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002060"/>
                </a:solidFill>
                <a:cs typeface="Times New Roman" pitchFamily="18" charset="0"/>
              </a:rPr>
              <a:t>в номенклатуре дел</a:t>
            </a:r>
            <a:endParaRPr lang="ru-RU" altLang="ru-RU" sz="360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736600" y="3995738"/>
            <a:ext cx="8001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660033"/>
                </a:solidFill>
                <a:cs typeface="Times New Roman" pitchFamily="18" charset="0"/>
              </a:rPr>
              <a:t>Прошу обратить внимание на раздаточный материал со схемой!!!</a:t>
            </a:r>
            <a:endParaRPr lang="ru-RU" altLang="ru-RU">
              <a:solidFill>
                <a:srgbClr val="660033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0CCE7EF-31AA-45EE-8B4C-F9F52951C21B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1400" smtClean="0">
              <a:latin typeface="Arial" charset="0"/>
            </a:endParaRPr>
          </a:p>
        </p:txBody>
      </p: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879475" y="260350"/>
            <a:ext cx="7488238" cy="585788"/>
          </a:xfrm>
          <a:prstGeom prst="rect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Индекс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дела в больнице</a:t>
            </a:r>
            <a:endParaRPr lang="ru-RU" alt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Прямоугольник 1"/>
          <p:cNvSpPr>
            <a:spLocks noChangeArrowheads="1"/>
          </p:cNvSpPr>
          <p:nvPr/>
        </p:nvSpPr>
        <p:spPr bwMode="auto">
          <a:xfrm>
            <a:off x="468313" y="981075"/>
            <a:ext cx="8280400" cy="4892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867025" y="1514475"/>
            <a:ext cx="3097213" cy="1274763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89/15.01-05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397125" y="2803525"/>
            <a:ext cx="727075" cy="623888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40" name="Скругленный прямоугольник 10239"/>
          <p:cNvSpPr/>
          <p:nvPr/>
        </p:nvSpPr>
        <p:spPr>
          <a:xfrm>
            <a:off x="3124200" y="3500438"/>
            <a:ext cx="2455863" cy="1368425"/>
          </a:xfrm>
          <a:prstGeom prst="roundRect">
            <a:avLst/>
          </a:prstGeom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Индекс структурного подразделения</a:t>
            </a:r>
          </a:p>
        </p:txBody>
      </p:sp>
      <p:sp>
        <p:nvSpPr>
          <p:cNvPr id="10241" name="Овал 10240"/>
          <p:cNvSpPr/>
          <p:nvPr/>
        </p:nvSpPr>
        <p:spPr>
          <a:xfrm>
            <a:off x="5651500" y="3357563"/>
            <a:ext cx="3097213" cy="2447925"/>
          </a:xfrm>
          <a:prstGeom prst="ellipse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Порядковый номер заголовка дела по номенклатуре дел</a:t>
            </a:r>
          </a:p>
        </p:txBody>
      </p:sp>
      <p:sp>
        <p:nvSpPr>
          <p:cNvPr id="10245" name="Овал 10244"/>
          <p:cNvSpPr/>
          <p:nvPr/>
        </p:nvSpPr>
        <p:spPr>
          <a:xfrm>
            <a:off x="539750" y="3294063"/>
            <a:ext cx="2519363" cy="1574800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Номер участника системы «Дело»</a:t>
            </a:r>
          </a:p>
        </p:txBody>
      </p:sp>
      <p:cxnSp>
        <p:nvCxnSpPr>
          <p:cNvPr id="10247" name="Прямая со стрелкой 10246"/>
          <p:cNvCxnSpPr/>
          <p:nvPr/>
        </p:nvCxnSpPr>
        <p:spPr>
          <a:xfrm>
            <a:off x="2916238" y="2803525"/>
            <a:ext cx="714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9" name="Прямая со стрелкой 10248"/>
          <p:cNvCxnSpPr/>
          <p:nvPr/>
        </p:nvCxnSpPr>
        <p:spPr>
          <a:xfrm>
            <a:off x="2862263" y="2803525"/>
            <a:ext cx="889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253" name="Прямая со стрелкой 10252"/>
          <p:cNvCxnSpPr/>
          <p:nvPr/>
        </p:nvCxnSpPr>
        <p:spPr>
          <a:xfrm>
            <a:off x="5940425" y="2708275"/>
            <a:ext cx="690563" cy="7207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7" name="Прямая со стрелкой 10256"/>
          <p:cNvCxnSpPr>
            <a:endCxn id="10240" idx="0"/>
          </p:cNvCxnSpPr>
          <p:nvPr/>
        </p:nvCxnSpPr>
        <p:spPr>
          <a:xfrm>
            <a:off x="4351338" y="2803525"/>
            <a:ext cx="1587" cy="6969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Полилиния 2"/>
          <p:cNvSpPr/>
          <p:nvPr/>
        </p:nvSpPr>
        <p:spPr>
          <a:xfrm>
            <a:off x="7478713" y="-87313"/>
            <a:ext cx="1973262" cy="260351"/>
          </a:xfrm>
          <a:custGeom>
            <a:avLst/>
            <a:gdLst>
              <a:gd name="connsiteX0" fmla="*/ 0 w 1973179"/>
              <a:gd name="connsiteY0" fmla="*/ 0 h 259882"/>
              <a:gd name="connsiteX1" fmla="*/ 1973179 w 1973179"/>
              <a:gd name="connsiteY1" fmla="*/ 259882 h 25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179" h="259882">
                <a:moveTo>
                  <a:pt x="0" y="0"/>
                </a:moveTo>
                <a:lnTo>
                  <a:pt x="1973179" y="25988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84BF4E4-18D1-426E-A407-A06D4516446E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400" smtClean="0">
              <a:latin typeface="Arial" charset="0"/>
            </a:endParaRPr>
          </a:p>
        </p:txBody>
      </p: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900113" y="260350"/>
            <a:ext cx="7488237" cy="1077913"/>
          </a:xfrm>
          <a:prstGeom prst="rect">
            <a:avLst/>
          </a:prstGeom>
          <a:solidFill>
            <a:schemeClr val="accent5"/>
          </a:solidFill>
          <a:ln w="381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Индекс дела в администрации поселения</a:t>
            </a:r>
            <a:endParaRPr lang="ru-RU" alt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Прямоугольник 1"/>
          <p:cNvSpPr>
            <a:spLocks noChangeArrowheads="1"/>
          </p:cNvSpPr>
          <p:nvPr/>
        </p:nvSpPr>
        <p:spPr bwMode="auto">
          <a:xfrm>
            <a:off x="503238" y="1338263"/>
            <a:ext cx="8280400" cy="4892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Arial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55777" y="1514475"/>
            <a:ext cx="4176464" cy="978421"/>
          </a:xfrm>
          <a:prstGeom prst="roundRect">
            <a:avLst/>
          </a:prstGeom>
          <a:ln>
            <a:solidFill>
              <a:schemeClr val="accent1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89-11/02.01-01</a:t>
            </a:r>
          </a:p>
        </p:txBody>
      </p:sp>
      <p:cxnSp>
        <p:nvCxnSpPr>
          <p:cNvPr id="11" name="Прямая со стрелкой 10"/>
          <p:cNvCxnSpPr>
            <a:endCxn id="10245" idx="0"/>
          </p:cNvCxnSpPr>
          <p:nvPr/>
        </p:nvCxnSpPr>
        <p:spPr>
          <a:xfrm flipH="1">
            <a:off x="1781175" y="2540000"/>
            <a:ext cx="1273175" cy="754063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40" name="Скругленный прямоугольник 10239"/>
          <p:cNvSpPr/>
          <p:nvPr/>
        </p:nvSpPr>
        <p:spPr>
          <a:xfrm>
            <a:off x="3106738" y="3357563"/>
            <a:ext cx="2447925" cy="1336675"/>
          </a:xfrm>
          <a:prstGeom prst="roundRect">
            <a:avLst/>
          </a:prstGeom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Индекс структурного подразделения</a:t>
            </a:r>
          </a:p>
        </p:txBody>
      </p:sp>
      <p:sp>
        <p:nvSpPr>
          <p:cNvPr id="10241" name="Овал 10240"/>
          <p:cNvSpPr/>
          <p:nvPr/>
        </p:nvSpPr>
        <p:spPr>
          <a:xfrm>
            <a:off x="5624513" y="3024188"/>
            <a:ext cx="3130550" cy="2598737"/>
          </a:xfrm>
          <a:prstGeom prst="ellipse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Порядковый номер заголовка дела по номенклатуре дел</a:t>
            </a:r>
          </a:p>
        </p:txBody>
      </p:sp>
      <p:sp>
        <p:nvSpPr>
          <p:cNvPr id="10245" name="Овал 10244"/>
          <p:cNvSpPr/>
          <p:nvPr/>
        </p:nvSpPr>
        <p:spPr>
          <a:xfrm>
            <a:off x="503238" y="3294063"/>
            <a:ext cx="2555875" cy="1574800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</a:rPr>
              <a:t>Номер участника системы «Дело»</a:t>
            </a:r>
          </a:p>
        </p:txBody>
      </p:sp>
      <p:cxnSp>
        <p:nvCxnSpPr>
          <p:cNvPr id="10247" name="Прямая со стрелкой 10246"/>
          <p:cNvCxnSpPr/>
          <p:nvPr/>
        </p:nvCxnSpPr>
        <p:spPr>
          <a:xfrm>
            <a:off x="2916238" y="2803525"/>
            <a:ext cx="7143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3" name="Прямая со стрелкой 10252"/>
          <p:cNvCxnSpPr/>
          <p:nvPr/>
        </p:nvCxnSpPr>
        <p:spPr>
          <a:xfrm>
            <a:off x="6227763" y="2503488"/>
            <a:ext cx="504825" cy="63817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7" name="Прямая со стрелкой 10256"/>
          <p:cNvCxnSpPr/>
          <p:nvPr/>
        </p:nvCxnSpPr>
        <p:spPr>
          <a:xfrm>
            <a:off x="4427538" y="2549525"/>
            <a:ext cx="0" cy="6969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Полилиния 2"/>
          <p:cNvSpPr/>
          <p:nvPr/>
        </p:nvSpPr>
        <p:spPr>
          <a:xfrm>
            <a:off x="7478713" y="-87313"/>
            <a:ext cx="1973262" cy="260351"/>
          </a:xfrm>
          <a:custGeom>
            <a:avLst/>
            <a:gdLst>
              <a:gd name="connsiteX0" fmla="*/ 0 w 1973179"/>
              <a:gd name="connsiteY0" fmla="*/ 0 h 259882"/>
              <a:gd name="connsiteX1" fmla="*/ 1973179 w 1973179"/>
              <a:gd name="connsiteY1" fmla="*/ 259882 h 25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73179" h="259882">
                <a:moveTo>
                  <a:pt x="0" y="0"/>
                </a:moveTo>
                <a:lnTo>
                  <a:pt x="1973179" y="259882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433E750-5D8C-4C23-B1E4-07863D564266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400" smtClean="0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65175"/>
            <a:ext cx="9144000" cy="56943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latin typeface="+mn-lt"/>
              </a:rPr>
              <a:t>-Перечень типовых управленческих архивных документов, образующихся в процессе деятельности государственных органов, органов местного самоуправления и организаций, с указанием сроков хранения (утвержден приказом министерства культуры РФ от </a:t>
            </a:r>
            <a:r>
              <a:rPr lang="ru-RU" sz="2800" b="1" dirty="0">
                <a:latin typeface="+mn-lt"/>
              </a:rPr>
              <a:t>25.08.2010 </a:t>
            </a:r>
            <a:r>
              <a:rPr lang="ru-RU" sz="2800" b="1" dirty="0">
                <a:latin typeface="+mn-lt"/>
              </a:rPr>
              <a:t>№558)</a:t>
            </a:r>
          </a:p>
          <a:p>
            <a:pPr>
              <a:defRPr/>
            </a:pPr>
            <a:r>
              <a:rPr lang="ru-RU" sz="2800" b="1" dirty="0">
                <a:latin typeface="+mn-lt"/>
              </a:rPr>
              <a:t>- Для организаций здравоохранения - Перечень министерства здравоохранения СССР. М., 1974 г.</a:t>
            </a:r>
          </a:p>
          <a:p>
            <a:pPr>
              <a:defRPr/>
            </a:pPr>
            <a:r>
              <a:rPr lang="ru-RU" sz="2800" b="1" dirty="0">
                <a:latin typeface="+mn-lt"/>
              </a:rPr>
              <a:t>- Для прокуратур действует перечень генеральной прокуратуры  Российской Федерации, утвержденный приказом генерального прокурора от </a:t>
            </a:r>
            <a:r>
              <a:rPr lang="ru-RU" sz="2800" b="1" dirty="0">
                <a:latin typeface="+mn-lt"/>
              </a:rPr>
              <a:t>19.06.2008 N 113 (в </a:t>
            </a:r>
            <a:r>
              <a:rPr lang="ru-RU" sz="2800" b="1" dirty="0">
                <a:latin typeface="+mn-lt"/>
              </a:rPr>
              <a:t>ред. Приказа Генпрокуратуры России от 21.12.2011 </a:t>
            </a:r>
            <a:r>
              <a:rPr lang="ru-RU" sz="2800" b="1" dirty="0">
                <a:latin typeface="+mn-lt"/>
              </a:rPr>
              <a:t/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atin typeface="+mn-lt"/>
              </a:rPr>
              <a:t>N </a:t>
            </a:r>
            <a:r>
              <a:rPr lang="ru-RU" sz="2800" b="1" dirty="0">
                <a:latin typeface="+mn-lt"/>
              </a:rPr>
              <a:t>439)</a:t>
            </a:r>
          </a:p>
        </p:txBody>
      </p:sp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CBBE965-42CD-4450-83A4-05349C4190EC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1400" smtClean="0">
              <a:latin typeface="Arial" charset="0"/>
            </a:endParaRPr>
          </a:p>
        </p:txBody>
      </p:sp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395288" y="3068638"/>
            <a:ext cx="8001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i="1">
                <a:solidFill>
                  <a:srgbClr val="002060"/>
                </a:solidFill>
                <a:cs typeface="Times New Roman" pitchFamily="18" charset="0"/>
              </a:rPr>
              <a:t>Спасибо за внимание!</a:t>
            </a:r>
            <a:endParaRPr lang="ru-RU" altLang="ru-RU" sz="280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18ABC15-4AFC-49EF-9CDC-E6E4C60AB1B5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400" smtClean="0">
              <a:latin typeface="Arial" charset="0"/>
            </a:endParaRPr>
          </a:p>
        </p:txBody>
      </p:sp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827088" y="198438"/>
            <a:ext cx="7704137" cy="5222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Документы, созданные в системе «ДЕЛО»</a:t>
            </a:r>
            <a:endParaRPr lang="ru-RU" alt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Прямоугольник 7"/>
          <p:cNvSpPr>
            <a:spLocks noChangeArrowheads="1"/>
          </p:cNvSpPr>
          <p:nvPr/>
        </p:nvSpPr>
        <p:spPr bwMode="auto">
          <a:xfrm>
            <a:off x="1228725" y="981075"/>
            <a:ext cx="6900863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Arial" charset="0"/>
              </a:rPr>
              <a:t>неверное оформление заголовков  дел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388" y="1484313"/>
          <a:ext cx="8734425" cy="1728787"/>
        </p:xfrm>
        <a:graphic>
          <a:graphicData uri="http://schemas.openxmlformats.org/drawingml/2006/table">
            <a:tbl>
              <a:tblPr/>
              <a:tblGrid>
                <a:gridCol w="1886297"/>
                <a:gridCol w="3913217"/>
                <a:gridCol w="768667"/>
                <a:gridCol w="1397577"/>
                <a:gridCol w="768667"/>
              </a:tblGrid>
              <a:tr h="17287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89-11/02-09</a:t>
                      </a: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Обращения граждан и документы по их рассмотрению (личного характера)</a:t>
                      </a: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л. ЭПК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ст. 183б</a:t>
                      </a: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763713" y="3284538"/>
          <a:ext cx="5832475" cy="579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2475"/>
              </a:tblGrid>
              <a:tr h="57943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Правильно: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57" marB="45657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3" y="4001416"/>
          <a:ext cx="8821487" cy="245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5"/>
                <a:gridCol w="4054397"/>
                <a:gridCol w="744795"/>
                <a:gridCol w="860861"/>
                <a:gridCol w="1217219"/>
              </a:tblGrid>
              <a:tr h="24519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89-11/02-09</a:t>
                      </a:r>
                      <a:endParaRPr lang="ru-RU" sz="28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Обращения граждан </a:t>
                      </a: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личного характера</a:t>
                      </a: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и </a:t>
                      </a: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документы </a:t>
                      </a: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(справки, сведения, переписка)</a:t>
                      </a: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 по их рассмотрению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5 л. ЭПК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ст. 183б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ЭД и на бумажном носителе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5000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343D751-EACA-4DE7-B503-4D8A4607DDCF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400" smtClean="0">
              <a:latin typeface="Arial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835150" y="620713"/>
          <a:ext cx="5832475" cy="579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2475"/>
              </a:tblGrid>
              <a:tr h="579437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Правильно: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657" marB="45657"/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484784"/>
          <a:ext cx="9001000" cy="285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4104456"/>
                <a:gridCol w="759952"/>
                <a:gridCol w="878379"/>
                <a:gridCol w="1241989"/>
              </a:tblGrid>
              <a:tr h="28565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89-11/02-09</a:t>
                      </a:r>
                      <a:endParaRPr lang="ru-RU" sz="28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Обращения граждан </a:t>
                      </a: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личного характера</a:t>
                      </a: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и </a:t>
                      </a: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документы </a:t>
                      </a: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(справки, сведения, переписка)</a:t>
                      </a:r>
                      <a:r>
                        <a:rPr lang="ru-RU" sz="28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 по их рассмотрению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5 л. ЭПК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ст. 183б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Times New Roman"/>
                        </a:rPr>
                        <a:t>ЭД и на бумажном носителе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C776724-7214-473E-9881-181A82F5EB4A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400" smtClean="0">
              <a:latin typeface="Arial" charset="0"/>
            </a:endParaRP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835150" y="349250"/>
            <a:ext cx="5473700" cy="40005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Arial Black" pitchFamily="34" charset="0"/>
              </a:rPr>
              <a:t>Заголовок дела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976313" y="1084263"/>
            <a:ext cx="2346325" cy="400050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Arial" charset="0"/>
              </a:rPr>
              <a:t>Неправильно: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57200" y="1628775"/>
          <a:ext cx="8229600" cy="1655763"/>
        </p:xfrm>
        <a:graphic>
          <a:graphicData uri="http://schemas.openxmlformats.org/drawingml/2006/table">
            <a:tbl>
              <a:tblPr/>
              <a:tblGrid>
                <a:gridCol w="1666528"/>
                <a:gridCol w="3024336"/>
                <a:gridCol w="936104"/>
                <a:gridCol w="1584176"/>
                <a:gridCol w="1018456"/>
              </a:tblGrid>
              <a:tr h="1655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89/15.05-19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42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работы лечебно-профилактического учреждения, ФАП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5л.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ст.85а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5139" name="TextBox 6"/>
          <p:cNvSpPr txBox="1">
            <a:spLocks noChangeArrowheads="1"/>
          </p:cNvSpPr>
          <p:nvPr/>
        </p:nvSpPr>
        <p:spPr bwMode="auto">
          <a:xfrm rot="10800000" flipV="1">
            <a:off x="590550" y="3917950"/>
            <a:ext cx="4197350" cy="400050"/>
          </a:xfrm>
          <a:prstGeom prst="rect">
            <a:avLst/>
          </a:prstGeom>
          <a:solidFill>
            <a:srgbClr val="92D05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Arial" charset="0"/>
              </a:rPr>
              <a:t>Правильный заголовок: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90549" y="4653136"/>
          <a:ext cx="8280920" cy="1828800"/>
        </p:xfrm>
        <a:graphic>
          <a:graphicData uri="http://schemas.openxmlformats.org/drawingml/2006/table">
            <a:tbl>
              <a:tblPr/>
              <a:tblGrid>
                <a:gridCol w="1757985"/>
                <a:gridCol w="2845306"/>
                <a:gridCol w="853592"/>
                <a:gridCol w="1498515"/>
                <a:gridCol w="1325522"/>
              </a:tblGrid>
              <a:tr h="15841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n-lt"/>
                          <a:ea typeface="Times New Roman"/>
                        </a:rPr>
                        <a:t>89/15.05-19</a:t>
                      </a:r>
                      <a:endParaRPr lang="ru-RU" sz="2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4605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u="none" strike="noStrike" spc="40" dirty="0" smtClean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Годовые</a:t>
                      </a:r>
                      <a:r>
                        <a:rPr lang="ru-RU" sz="2400" b="1" u="none" strike="noStrike" spc="4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планы </a:t>
                      </a:r>
                      <a:r>
                        <a:rPr lang="ru-RU" sz="2400" b="1" u="none" strike="noStrike" spc="4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работы </a:t>
                      </a:r>
                      <a:r>
                        <a:rPr lang="ru-RU" sz="2400" b="1" u="none" strike="noStrike" spc="4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больницы и фельдшерско-</a:t>
                      </a:r>
                      <a:r>
                        <a:rPr lang="ru-RU" sz="2400" b="1" u="none" strike="noStrike" spc="4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акушерского пункта</a:t>
                      </a:r>
                      <a:endParaRPr lang="ru-RU" sz="2400" b="1" spc="45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10"/>
                        </a:lnSpc>
                        <a:spcAft>
                          <a:spcPts val="1000"/>
                        </a:spcAft>
                      </a:pPr>
                      <a:r>
                        <a:rPr lang="ru-RU" sz="2400" spc="45" dirty="0" smtClean="0">
                          <a:effectLst/>
                          <a:latin typeface="Times New Roman"/>
                          <a:ea typeface="Times New Roman"/>
                        </a:rPr>
                        <a:t>Пост.</a:t>
                      </a: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1000"/>
                        </a:spcAft>
                      </a:pPr>
                      <a:r>
                        <a:rPr lang="ru-RU" sz="2400" spc="45" dirty="0" smtClean="0">
                          <a:effectLst/>
                          <a:latin typeface="Times New Roman"/>
                          <a:ea typeface="Times New Roman"/>
                        </a:rPr>
                        <a:t> ст.79а</a:t>
                      </a: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1000"/>
                        </a:spcAft>
                      </a:pPr>
                      <a:r>
                        <a:rPr lang="ru-RU" sz="2400" spc="45" dirty="0" smtClean="0">
                          <a:effectLst/>
                          <a:latin typeface="Times New Roman"/>
                          <a:ea typeface="Times New Roman"/>
                        </a:rPr>
                        <a:t>ВП</a:t>
                      </a:r>
                    </a:p>
                    <a:p>
                      <a:pPr algn="ctr">
                        <a:lnSpc>
                          <a:spcPts val="1610"/>
                        </a:lnSpc>
                        <a:spcAft>
                          <a:spcPts val="1000"/>
                        </a:spcAft>
                      </a:pPr>
                      <a:endParaRPr lang="ru-RU" sz="2400" spc="45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EBD30BB-27B2-4CBA-ABC5-F67C0CBC0C58}" type="slidenum">
              <a:rPr lang="ru-RU" altLang="ru-RU" sz="1400" b="1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400" b="1" smtClean="0">
              <a:latin typeface="Arial" charset="0"/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36513" y="127000"/>
            <a:ext cx="9070975" cy="923925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Arial" charset="0"/>
              </a:rPr>
              <a:t>В заголовке дел надо указывать наименование организации – фондообразователя  </a:t>
            </a:r>
            <a:r>
              <a:rPr lang="ru-RU" altLang="ru-RU" sz="3600" b="1">
                <a:latin typeface="Arial" charset="0"/>
              </a:rPr>
              <a:t>не</a:t>
            </a:r>
            <a:r>
              <a:rPr lang="ru-RU" altLang="ru-RU" sz="1800" b="1">
                <a:latin typeface="Arial" charset="0"/>
              </a:rPr>
              <a:t> в развернутом виде, а краткое ее наименование</a:t>
            </a:r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395288" y="1589088"/>
            <a:ext cx="8569325" cy="3683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indent="450850" eaLnBrk="0" hangingPunct="0">
              <a:tabLst>
                <a:tab pos="4860925" algn="l"/>
              </a:tabLst>
              <a:defRPr/>
            </a:pPr>
            <a:r>
              <a:rPr lang="ru-RU" b="1" dirty="0">
                <a:cs typeface="Times New Roman" pitchFamily="18" charset="0"/>
              </a:rPr>
              <a:t>Так в номенклатуре центральной районной больницы: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0825" y="2276475"/>
          <a:ext cx="8645527" cy="4389439"/>
        </p:xfrm>
        <a:graphic>
          <a:graphicData uri="http://schemas.openxmlformats.org/drawingml/2006/table">
            <a:tbl>
              <a:tblPr/>
              <a:tblGrid>
                <a:gridCol w="25400"/>
                <a:gridCol w="1703655"/>
                <a:gridCol w="4354652"/>
                <a:gridCol w="483850"/>
                <a:gridCol w="1282513"/>
                <a:gridCol w="795457"/>
              </a:tblGrid>
              <a:tr h="18289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89/15. 01-07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Устав муниципального учреждения и дополнение к нему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ст.12 ТП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47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89/15. 01-08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Свидетельства о государственной регистрации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ст.39 ТП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F5E8629-B0B0-40FE-AC72-AB75120581E6}" type="slidenum">
              <a:rPr lang="ru-RU" altLang="ru-RU" sz="1400" b="1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400" b="1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171" name="TextBox 10"/>
          <p:cNvSpPr txBox="1">
            <a:spLocks noChangeArrowheads="1"/>
          </p:cNvSpPr>
          <p:nvPr/>
        </p:nvSpPr>
        <p:spPr bwMode="auto">
          <a:xfrm>
            <a:off x="900113" y="411163"/>
            <a:ext cx="2519362" cy="522287"/>
          </a:xfrm>
          <a:prstGeom prst="rect">
            <a:avLst/>
          </a:prstGeom>
          <a:solidFill>
            <a:srgbClr val="92D05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  <a:latin typeface="Arial" charset="0"/>
              </a:rPr>
              <a:t>Надо     так: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95536" y="1124744"/>
          <a:ext cx="8568952" cy="5308064"/>
        </p:xfrm>
        <a:graphic>
          <a:graphicData uri="http://schemas.openxmlformats.org/drawingml/2006/table">
            <a:tbl>
              <a:tblPr/>
              <a:tblGrid>
                <a:gridCol w="1665316"/>
                <a:gridCol w="3469410"/>
                <a:gridCol w="832658"/>
                <a:gridCol w="1484437"/>
                <a:gridCol w="1117131"/>
              </a:tblGrid>
              <a:tr h="2592288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89/15.01-07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Устав муниципального бюджетного учреждения здравоохранения «Центральная районная больница Октябрьского района Ростовской области и дополнение к нему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endParaRPr lang="ru-RU" sz="20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endParaRPr lang="ru-RU" sz="20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</a:rPr>
                        <a:t>Пост.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</a:rPr>
                        <a:t>ст.12 ТП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60925" algn="l"/>
                        </a:tabLst>
                      </a:pP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n-lt"/>
                          <a:ea typeface="Times New Roman"/>
                        </a:rPr>
                        <a:t>89/15.01-08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Свидетельства о государственной регистрации </a:t>
                      </a:r>
                      <a:r>
                        <a:rPr lang="ru-RU" sz="2400" b="1" dirty="0" smtClean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больницы</a:t>
                      </a:r>
                      <a:r>
                        <a:rPr lang="ru-RU" sz="2400" b="1" baseline="0" dirty="0" smtClean="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</a:rPr>
                        <a:t> 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Times New Roman"/>
                        </a:rPr>
                        <a:t>Пост.</a:t>
                      </a:r>
                    </a:p>
                    <a:p>
                      <a:pPr algn="ctr" fontAlgn="base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+mn-lt"/>
                          <a:ea typeface="Times New Roman"/>
                        </a:rPr>
                        <a:t>ст.39 ТП</a:t>
                      </a:r>
                      <a:endParaRPr lang="ru-RU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7A407BD-6D6A-43CD-B6E0-0D9868642515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400" smtClean="0">
              <a:latin typeface="Arial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55650" y="23813"/>
          <a:ext cx="6240463" cy="1189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40463"/>
              </a:tblGrid>
              <a:tr h="118903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В номенклатуре дел Администрации одного из сельских поселений такой заголовок: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47" marR="91447" marT="45681" marB="45681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0825" y="1268413"/>
          <a:ext cx="8785225" cy="2225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1987"/>
                <a:gridCol w="3912836"/>
                <a:gridCol w="1008141"/>
                <a:gridCol w="1008141"/>
                <a:gridCol w="864120"/>
              </a:tblGrid>
              <a:tr h="222567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89-11/02.5-01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53" marR="9145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Документы по организации и осуществлению мероприятий по защите населения и территории поселения от чрезвычайных ситуаций природного, техногенного характера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53" marR="9145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3" marR="9145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</a:rPr>
                        <a:t>5л.ЭПК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</a:rPr>
                        <a:t>ст.862</a:t>
                      </a:r>
                      <a:endParaRPr lang="ru-RU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53" marR="9145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53" marR="91453" marT="45707" marB="457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16013" y="3429000"/>
          <a:ext cx="5832475" cy="517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2475"/>
              </a:tblGrid>
              <a:tr h="51752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Правильно будет так: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 marL="91437" marR="91437" marT="45523" marB="4552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388" y="3933825"/>
          <a:ext cx="8713787" cy="2663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308"/>
                <a:gridCol w="4968552"/>
                <a:gridCol w="432048"/>
                <a:gridCol w="1080120"/>
                <a:gridCol w="576759"/>
              </a:tblGrid>
              <a:tr h="266382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89-11/02.5-01</a:t>
                      </a:r>
                    </a:p>
                  </a:txBody>
                  <a:tcPr marL="91449" marR="9144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Документы (планы, отчеты, акты, справки ) об организации и осуществлении мероприятий по защите населения и территории поселения от чрезвычайных ситуаций природного и техногенного характера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49" marR="9144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49" marR="9144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</a:rPr>
                        <a:t>5л.ЭПК</a:t>
                      </a:r>
                    </a:p>
                    <a:p>
                      <a:r>
                        <a:rPr lang="ru-RU" sz="1800" dirty="0" smtClean="0">
                          <a:solidFill>
                            <a:schemeClr val="tx2"/>
                          </a:solidFill>
                        </a:rPr>
                        <a:t>ст.862</a:t>
                      </a:r>
                    </a:p>
                  </a:txBody>
                  <a:tcPr marL="91449" marR="9144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49" marR="91449" marT="45717" marB="457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latin typeface="+mn-lt"/>
              </a:rPr>
              <a:t/>
            </a:r>
            <a:br>
              <a:rPr lang="ru-RU" sz="4000" dirty="0" smtClean="0">
                <a:latin typeface="+mn-lt"/>
              </a:rPr>
            </a:br>
            <a:r>
              <a:rPr lang="ru-RU" sz="4000" dirty="0" smtClean="0">
                <a:latin typeface="+mn-lt"/>
              </a:rPr>
              <a:t>Заголовок </a:t>
            </a:r>
            <a:r>
              <a:rPr lang="ru-RU" sz="4000" dirty="0">
                <a:latin typeface="+mn-lt"/>
              </a:rPr>
              <a:t>из номенклатуры дел:</a:t>
            </a:r>
            <a:br>
              <a:rPr lang="ru-RU" sz="4000" dirty="0">
                <a:latin typeface="+mn-lt"/>
              </a:rPr>
            </a:br>
            <a:endParaRPr lang="ru-RU" sz="4000" dirty="0">
              <a:latin typeface="+mn-lt"/>
            </a:endParaRPr>
          </a:p>
        </p:txBody>
      </p:sp>
      <p:sp>
        <p:nvSpPr>
          <p:cNvPr id="921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131B327-C8C9-40D7-9B78-2AE80F90A841}" type="slidenum">
              <a:rPr lang="ru-RU" altLang="ru-RU" sz="1400" smtClean="0">
                <a:solidFill>
                  <a:srgbClr val="000000"/>
                </a:solidFill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400" smtClean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</p:nvPr>
        </p:nvGraphicFramePr>
        <p:xfrm>
          <a:off x="107950" y="1052513"/>
          <a:ext cx="8856663" cy="1616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151"/>
                <a:gridCol w="3312248"/>
                <a:gridCol w="834359"/>
                <a:gridCol w="1653423"/>
                <a:gridCol w="1040482"/>
              </a:tblGrid>
              <a:tr h="1616075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89-11/02.3-02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7" marR="91437" marT="45738" marB="457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Переписка по подготовке зданий, сооружений к зиме и предупредительных</a:t>
                      </a:r>
                      <a:r>
                        <a:rPr lang="ru-RU" sz="2000" b="1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мерах от стихийных бедствий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7" marR="91437" marT="45738" marB="457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37" marR="91437" marT="45738" marB="457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3г.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ст.819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7" marR="91437" marT="45738" marB="457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000" dirty="0" smtClean="0"/>
                    </a:p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ЭД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 marL="91437" marR="91437" marT="45738" marB="4573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9388" y="3749675"/>
          <a:ext cx="8785224" cy="2651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70"/>
                <a:gridCol w="3888502"/>
                <a:gridCol w="720080"/>
                <a:gridCol w="1152221"/>
                <a:gridCol w="1080151"/>
              </a:tblGrid>
              <a:tr h="2651125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89-11/02.3-02 </a:t>
                      </a:r>
                      <a:r>
                        <a:rPr lang="en-US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@</a:t>
                      </a:r>
                      <a:endParaRPr lang="ru-RU" sz="2000" b="1" kern="12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2" marR="91432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Переписка Администрации с организациями поселения о подготовке зданий, сооружений к зиме и предупредительных мерах от стихийных бедствий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32" marR="91432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2" marR="91432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5л.ЭПК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ст.819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2" marR="91432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/>
                          </a:solidFill>
                        </a:rPr>
                        <a:t>ЭД</a:t>
                      </a:r>
                      <a:endParaRPr lang="ru-RU" sz="2000" dirty="0">
                        <a:solidFill>
                          <a:schemeClr val="tx2"/>
                        </a:solidFill>
                      </a:endParaRPr>
                    </a:p>
                  </a:txBody>
                  <a:tcPr marL="91432" marR="91432" marT="45703" marB="457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258888" y="2997200"/>
          <a:ext cx="3960812" cy="647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812"/>
              </a:tblGrid>
              <a:tr h="64770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Правильно будет так: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 marL="91441" marR="91441" marT="45668" marB="45668"/>
                </a:tc>
              </a:tr>
            </a:tbl>
          </a:graphicData>
        </a:graphic>
      </p:graphicFrame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>
              <a:defRPr/>
            </a:pPr>
            <a:r>
              <a:rPr lang="ru-RU" sz="4000" dirty="0" smtClean="0">
                <a:latin typeface="+mn-lt"/>
              </a:rPr>
              <a:t>Заголовки </a:t>
            </a:r>
            <a:r>
              <a:rPr lang="ru-RU" sz="4000" dirty="0">
                <a:latin typeface="+mn-lt"/>
              </a:rPr>
              <a:t>из номенклатуры дел:</a:t>
            </a:r>
            <a:br>
              <a:rPr lang="ru-RU" sz="4000" dirty="0">
                <a:latin typeface="+mn-lt"/>
              </a:rPr>
            </a:br>
            <a:endParaRPr lang="ru-RU" sz="4000" dirty="0">
              <a:latin typeface="+mn-lt"/>
            </a:endParaRPr>
          </a:p>
        </p:txBody>
      </p:sp>
      <p:sp>
        <p:nvSpPr>
          <p:cNvPr id="1024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C59E2FF-ECC3-4A36-9334-541D5B69ADD5}" type="slidenum">
              <a:rPr lang="ru-RU" altLang="ru-RU" sz="1400" smtClean="0">
                <a:latin typeface="Arial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400" smtClean="0">
              <a:latin typeface="Arial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</p:nvPr>
        </p:nvGraphicFramePr>
        <p:xfrm>
          <a:off x="179388" y="765175"/>
          <a:ext cx="8929687" cy="2016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324"/>
                <a:gridCol w="4104456"/>
                <a:gridCol w="936104"/>
                <a:gridCol w="1152128"/>
                <a:gridCol w="936675"/>
              </a:tblGrid>
              <a:tr h="2016125">
                <a:tc>
                  <a:txBody>
                    <a:bodyPr/>
                    <a:lstStyle/>
                    <a:p>
                      <a:r>
                        <a:rPr lang="en-US" sz="24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89-11/01-04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53" marR="91453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3F828">
                            <a:tint val="66000"/>
                            <a:satMod val="160000"/>
                          </a:srgbClr>
                        </a:gs>
                        <a:gs pos="50000">
                          <a:srgbClr val="63F828">
                            <a:tint val="44500"/>
                            <a:satMod val="160000"/>
                          </a:srgbClr>
                        </a:gs>
                        <a:gs pos="100000">
                          <a:srgbClr val="63F828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Протоколы</a:t>
                      </a:r>
                      <a:r>
                        <a:rPr lang="ru-RU" sz="2400" b="1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заседаний постоянных комиссий Собрания депутатов сельского поселения и документы к ним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53" marR="91453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3F828">
                            <a:tint val="66000"/>
                            <a:satMod val="160000"/>
                          </a:srgbClr>
                        </a:gs>
                        <a:gs pos="50000">
                          <a:srgbClr val="63F828">
                            <a:tint val="44500"/>
                            <a:satMod val="160000"/>
                          </a:srgbClr>
                        </a:gs>
                        <a:gs pos="100000">
                          <a:srgbClr val="63F828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91453" marR="91453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3F828">
                            <a:tint val="66000"/>
                            <a:satMod val="160000"/>
                          </a:srgbClr>
                        </a:gs>
                        <a:gs pos="50000">
                          <a:srgbClr val="63F828">
                            <a:tint val="44500"/>
                            <a:satMod val="160000"/>
                          </a:srgbClr>
                        </a:gs>
                        <a:gs pos="100000">
                          <a:srgbClr val="63F828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Пост.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ст.18г</a:t>
                      </a:r>
                    </a:p>
                  </a:txBody>
                  <a:tcPr marL="91453" marR="91453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3F828">
                            <a:tint val="66000"/>
                            <a:satMod val="160000"/>
                          </a:srgbClr>
                        </a:gs>
                        <a:gs pos="50000">
                          <a:srgbClr val="63F828">
                            <a:tint val="44500"/>
                            <a:satMod val="160000"/>
                          </a:srgbClr>
                        </a:gs>
                        <a:gs pos="100000">
                          <a:srgbClr val="63F828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53" marR="91453" marT="45699" marB="4569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63F828">
                            <a:tint val="66000"/>
                            <a:satMod val="160000"/>
                          </a:srgbClr>
                        </a:gs>
                        <a:gs pos="50000">
                          <a:srgbClr val="63F828">
                            <a:tint val="44500"/>
                            <a:satMod val="160000"/>
                          </a:srgbClr>
                        </a:gs>
                        <a:gs pos="100000">
                          <a:srgbClr val="63F828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9388" y="2997200"/>
          <a:ext cx="8640762" cy="3240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6579"/>
                <a:gridCol w="3313896"/>
                <a:gridCol w="578498"/>
                <a:gridCol w="1316097"/>
                <a:gridCol w="1345692"/>
              </a:tblGrid>
              <a:tr h="324008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89-11/01-04.3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34" marR="91434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Постоянная комиссия по бюджету, налогам, муниципальной</a:t>
                      </a:r>
                      <a:r>
                        <a:rPr lang="ru-RU" sz="2400" b="1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собственности, жилищно – коммунальному хозяйству и благоустройству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34" marR="91434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34" marR="91434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Пост.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ст.18г</a:t>
                      </a:r>
                    </a:p>
                    <a:p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34" marR="91434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 marL="91434" marR="91434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t="100000" r="100000"/>
                      </a:path>
                      <a:tileRect l="-100000" b="-1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Tm="0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1545</TotalTime>
  <Words>711</Words>
  <Application>Microsoft Office PowerPoint</Application>
  <PresentationFormat>Экран (4:3)</PresentationFormat>
  <Paragraphs>230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Times New Roman</vt:lpstr>
      <vt:lpstr>Arial Black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Заголовок из номенклатуры дел: </vt:lpstr>
      <vt:lpstr>Заголовки из номенклатуры дел: </vt:lpstr>
      <vt:lpstr>  Правильно будет так: : </vt:lpstr>
      <vt:lpstr> Заголовок из номенклатуры дел: </vt:lpstr>
      <vt:lpstr>Правильно:</vt:lpstr>
      <vt:lpstr>В номенклатуре: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 КА</dc:creator>
  <cp:lastModifiedBy>user52</cp:lastModifiedBy>
  <cp:revision>137</cp:revision>
  <cp:lastPrinted>2019-02-20T14:27:41Z</cp:lastPrinted>
  <dcterms:created xsi:type="dcterms:W3CDTF">2014-11-05T04:05:25Z</dcterms:created>
  <dcterms:modified xsi:type="dcterms:W3CDTF">2020-01-28T13:44:12Z</dcterms:modified>
</cp:coreProperties>
</file>